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17"/>
  </p:notesMasterIdLst>
  <p:handoutMasterIdLst>
    <p:handoutMasterId r:id="rId18"/>
  </p:handoutMasterIdLst>
  <p:sldIdLst>
    <p:sldId id="261" r:id="rId2"/>
    <p:sldId id="262" r:id="rId3"/>
    <p:sldId id="263" r:id="rId4"/>
    <p:sldId id="264" r:id="rId5"/>
    <p:sldId id="265" r:id="rId6"/>
    <p:sldId id="272" r:id="rId7"/>
    <p:sldId id="266" r:id="rId8"/>
    <p:sldId id="267" r:id="rId9"/>
    <p:sldId id="268" r:id="rId10"/>
    <p:sldId id="273" r:id="rId11"/>
    <p:sldId id="269" r:id="rId12"/>
    <p:sldId id="270" r:id="rId13"/>
    <p:sldId id="271" r:id="rId14"/>
    <p:sldId id="274" r:id="rId15"/>
    <p:sldId id="26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40" autoAdjust="0"/>
    <p:restoredTop sz="96374" autoAdjust="0"/>
  </p:normalViewPr>
  <p:slideViewPr>
    <p:cSldViewPr>
      <p:cViewPr>
        <p:scale>
          <a:sx n="130" d="100"/>
          <a:sy n="130" d="100"/>
        </p:scale>
        <p:origin x="1050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0D69F440-C677-4561-B1F2-D3791BD2A0A4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2052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6C181911-2767-40BE-BB65-2B64EFC328D7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56968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CD5C05E3-8427-4324-864A-FA3930693482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91350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0685C742-D2F8-4950-8F3B-EE9F53DAA610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63260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7AAF4D49-EA25-4D8B-AE7B-3C3711C37D01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743312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71C2F3CA-AD72-4B47-93C7-4F27EE7C96A0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02726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19D1A75C-3254-46EE-B09E-0EE5F09F32C4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833747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BB04AF12-5E60-4885-BFB1-EB919EB5B216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84676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3238664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E749B-ABEB-48F3-9D2B-5E513D865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05920" y="2574545"/>
            <a:ext cx="3532160" cy="1920240"/>
          </a:xfrm>
          <a:prstGeom prst="rect">
            <a:avLst/>
          </a:prstGeom>
        </p:spPr>
      </p:pic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025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6717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4800599" y="4648199"/>
            <a:ext cx="4354443" cy="224292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12377932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232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2477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241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985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5053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6279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604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3448730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3478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6510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28400751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32871691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9654989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509143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855511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5154985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734265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29504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146453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864972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4164585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41606452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7937596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057965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722392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14213249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21550751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113528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0430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oice blocks-0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7422791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4433440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40948946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679639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oice blocks-02.png">
            <a:extLst>
              <a:ext uri="{FF2B5EF4-FFF2-40B4-BE49-F238E27FC236}">
                <a16:creationId xmlns:a16="http://schemas.microsoft.com/office/drawing/2014/main" id="{8DA6CE66-0146-4689-BC9F-F562334963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1792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92636" y="4724693"/>
            <a:ext cx="2409439" cy="149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732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8024" y="2574545"/>
            <a:ext cx="3087952" cy="19202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810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9C42393-43EC-43C0-933C-6729D4D703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3626" y="4723384"/>
            <a:ext cx="2758449" cy="149961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6441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07103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  <p:sldLayoutId id="2147483837" r:id="rId21"/>
    <p:sldLayoutId id="2147483838" r:id="rId22"/>
    <p:sldLayoutId id="2147483839" r:id="rId23"/>
    <p:sldLayoutId id="2147483840" r:id="rId24"/>
    <p:sldLayoutId id="2147483841" r:id="rId25"/>
    <p:sldLayoutId id="2147483842" r:id="rId26"/>
    <p:sldLayoutId id="2147483843" r:id="rId27"/>
    <p:sldLayoutId id="2147483844" r:id="rId28"/>
    <p:sldLayoutId id="2147483845" r:id="rId29"/>
    <p:sldLayoutId id="2147483846" r:id="rId30"/>
    <p:sldLayoutId id="2147483847" r:id="rId31"/>
    <p:sldLayoutId id="2147483848" r:id="rId32"/>
    <p:sldLayoutId id="2147483849" r:id="rId33"/>
    <p:sldLayoutId id="2147483850" r:id="rId34"/>
    <p:sldLayoutId id="2147483851" r:id="rId35"/>
    <p:sldLayoutId id="2147483852" r:id="rId36"/>
    <p:sldLayoutId id="2147483853" r:id="rId37"/>
    <p:sldLayoutId id="2147483854" r:id="rId38"/>
    <p:sldLayoutId id="2147483855" r:id="rId39"/>
    <p:sldLayoutId id="2147483856" r:id="rId40"/>
    <p:sldLayoutId id="2147483857" r:id="rId41"/>
    <p:sldLayoutId id="2147483799" r:id="rId42"/>
    <p:sldLayoutId id="2147483800" r:id="rId43"/>
    <p:sldLayoutId id="2147483801" r:id="rId44"/>
    <p:sldLayoutId id="2147483802" r:id="rId45"/>
    <p:sldLayoutId id="2147483804" r:id="rId4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file:///\\localhost\C\\Documents%20and%20Settings\tmurphy.LOGOPS\My%20Documents\+LO\092022\ov4-8.png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4" Type="http://schemas.openxmlformats.org/officeDocument/2006/relationships/image" Target="file:///\\localhost\C\\Documents%20and%20Settings\tmurphy.LOGOPS\My%20Documents\+LO\092022\ov4-2.p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4" Type="http://schemas.openxmlformats.org/officeDocument/2006/relationships/image" Target="file:///\\localhost\C\\Documents%20and%20Settings\tmurphy.LOGOPS\My%20Documents\+LO\092022\ov4-4.pn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4" Type="http://schemas.openxmlformats.org/officeDocument/2006/relationships/image" Target="file:///\\localhost\C\\Documents%20and%20Settings\tmurphy.LOGOPS\My%20Documents\+LO\092022\ov4-5.pn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Relationship Id="rId4" Type="http://schemas.openxmlformats.org/officeDocument/2006/relationships/image" Target="file:///\\localhost\C\\Documents%20and%20Settings\tmurphy.LOGOPS\My%20Documents\+LO\092022\ov4-7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Bezier Paths</a:t>
            </a:r>
          </a:p>
          <a:p>
            <a:r>
              <a:rPr lang="en-US" dirty="0"/>
              <a:t>Create Clipping Paths</a:t>
            </a:r>
          </a:p>
          <a:p>
            <a:r>
              <a:rPr lang="en-US" dirty="0"/>
              <a:t>Create Compound Paths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Complex Paths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F6C756-B761-4C37-95F7-65E98837E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A200B5-B280-45F1-8F08-025C596399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Clipping Paths</a:t>
            </a:r>
          </a:p>
        </p:txBody>
      </p:sp>
    </p:spTree>
    <p:extLst>
      <p:ext uri="{BB962C8B-B14F-4D97-AF65-F5344CB8AC3E}">
        <p14:creationId xmlns:p14="http://schemas.microsoft.com/office/powerpoint/2010/main" val="1792245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Compound Paths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2030512" y="4572000"/>
            <a:ext cx="2514600" cy="26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FF9900"/>
              </a:buClr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FF9900"/>
              </a:buClr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FF9900"/>
              </a:buClr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FF9900"/>
              </a:buClr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FF9900"/>
              </a:buClr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ts val="688"/>
              </a:spcBef>
              <a:buClrTx/>
              <a:buFontTx/>
              <a:buNone/>
            </a:pPr>
            <a:r>
              <a:rPr lang="en-US" altLang="en-US" sz="1100" b="1" dirty="0">
                <a:solidFill>
                  <a:srgbClr val="000000"/>
                </a:solidFill>
              </a:rPr>
              <a:t>Two simple paths</a:t>
            </a: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4876800" y="4572000"/>
            <a:ext cx="2667000" cy="26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FF9900"/>
              </a:buClr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FF9900"/>
              </a:buClr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FF9900"/>
              </a:buClr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FF9900"/>
              </a:buClr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FF9900"/>
              </a:buClr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ts val="688"/>
              </a:spcBef>
              <a:buClrTx/>
              <a:buFontTx/>
              <a:buNone/>
            </a:pPr>
            <a:r>
              <a:rPr lang="en-US" altLang="en-US" sz="1100" b="1" dirty="0">
                <a:solidFill>
                  <a:srgbClr val="000000"/>
                </a:solidFill>
              </a:rPr>
              <a:t>Compound path</a:t>
            </a:r>
          </a:p>
        </p:txBody>
      </p:sp>
      <p:pic>
        <p:nvPicPr>
          <p:cNvPr id="10245" name="Picture 4" descr="C:\Documents and Settings\tmurphy.LOGOPS\My Documents\+LO\092022\ov4-8.pn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199" y="2819400"/>
            <a:ext cx="5630697" cy="1673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5363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Pathfinder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 dirty="0"/>
          </a:p>
        </p:txBody>
      </p:sp>
      <p:pic>
        <p:nvPicPr>
          <p:cNvPr id="11267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071014" y="1759624"/>
            <a:ext cx="3001973" cy="4031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1289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Compound Shapes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 dirty="0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698332"/>
              </p:ext>
            </p:extLst>
          </p:nvPr>
        </p:nvGraphicFramePr>
        <p:xfrm>
          <a:off x="609600" y="2117835"/>
          <a:ext cx="7543800" cy="2362200"/>
        </p:xfrm>
        <a:graphic>
          <a:graphicData uri="http://schemas.openxmlformats.org/drawingml/2006/table">
            <a:tbl>
              <a:tblPr/>
              <a:tblGrid>
                <a:gridCol w="17469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68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Option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 Add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 Creates a single shape using the outline of all objects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504580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 Subtract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 The front object will 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“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punch holes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”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 in the object that lies farthest to the back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402796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 Intersect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 Creates a single shape by tracing the overlapping areas of all the objects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5669021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 Exclude Overlap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 Creates a single shape from the areas of all the objects that do not overlap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 Minus Back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 The back object will 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“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punch holes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”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 in the object that lies farthest to the front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84272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F6C756-B761-4C37-95F7-65E98837E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A200B5-B280-45F1-8F08-025C596399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Compound Paths</a:t>
            </a:r>
          </a:p>
        </p:txBody>
      </p:sp>
    </p:spTree>
    <p:extLst>
      <p:ext uri="{BB962C8B-B14F-4D97-AF65-F5344CB8AC3E}">
        <p14:creationId xmlns:p14="http://schemas.microsoft.com/office/powerpoint/2010/main" val="40985006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might you use compound paths in your layout?</a:t>
            </a:r>
          </a:p>
          <a:p>
            <a:r>
              <a:rPr lang="en-US" dirty="0"/>
              <a:t>When would a clipping path come in handy?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Bezier Paths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  <p:pic>
        <p:nvPicPr>
          <p:cNvPr id="3075" name="Picture 2" descr="C:\Documents and Settings\tmurphy.LOGOPS\My Documents\+LO\092022\ov4-2.png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962" y="2490788"/>
            <a:ext cx="5189538" cy="225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Line 3"/>
          <p:cNvSpPr>
            <a:spLocks noChangeShapeType="1"/>
          </p:cNvSpPr>
          <p:nvPr/>
        </p:nvSpPr>
        <p:spPr bwMode="auto">
          <a:xfrm flipV="1">
            <a:off x="5773737" y="4449763"/>
            <a:ext cx="1588" cy="501650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5029200" y="4800600"/>
            <a:ext cx="1476375" cy="2746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BEBEB"/>
              </a:gs>
            </a:gsLst>
            <a:lin ang="2700000" scaled="1"/>
          </a:gradFill>
          <a:ln>
            <a:noFill/>
          </a:ln>
          <a:effectLst>
            <a:outerShdw blurRad="63500" dist="25456" dir="2700000" algn="ctr" rotWithShape="0">
              <a:srgbClr val="000000">
                <a:alpha val="75014"/>
              </a:srgbClr>
            </a:outerShdw>
          </a:effectLst>
          <a:extLst/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100" b="1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Anchor point</a:t>
            </a:r>
          </a:p>
        </p:txBody>
      </p:sp>
      <p:sp>
        <p:nvSpPr>
          <p:cNvPr id="3078" name="Line 5"/>
          <p:cNvSpPr>
            <a:spLocks noChangeShapeType="1"/>
          </p:cNvSpPr>
          <p:nvPr/>
        </p:nvSpPr>
        <p:spPr bwMode="auto">
          <a:xfrm>
            <a:off x="6772275" y="3546475"/>
            <a:ext cx="1587" cy="498475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6027737" y="3313113"/>
            <a:ext cx="1476375" cy="27463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BEBEB"/>
              </a:gs>
            </a:gsLst>
            <a:lin ang="2700000" scaled="1"/>
          </a:gradFill>
          <a:ln>
            <a:noFill/>
          </a:ln>
          <a:effectLst>
            <a:outerShdw blurRad="63500" dist="25456" dir="2700000" algn="ctr" rotWithShape="0">
              <a:srgbClr val="000000">
                <a:alpha val="75014"/>
              </a:srgbClr>
            </a:outerShdw>
          </a:effectLst>
          <a:extLst/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100" b="1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Control point</a:t>
            </a:r>
          </a:p>
        </p:txBody>
      </p:sp>
    </p:spTree>
    <p:extLst>
      <p:ext uri="{BB962C8B-B14F-4D97-AF65-F5344CB8AC3E}">
        <p14:creationId xmlns:p14="http://schemas.microsoft.com/office/powerpoint/2010/main" val="4218878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Bezier Drawing Tools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90C90B-2AEF-497E-B9FB-43C49D44070F}"/>
              </a:ext>
            </a:extLst>
          </p:cNvPr>
          <p:cNvGrpSpPr/>
          <p:nvPr/>
        </p:nvGrpSpPr>
        <p:grpSpPr>
          <a:xfrm>
            <a:off x="1233495" y="2530476"/>
            <a:ext cx="6677010" cy="2057510"/>
            <a:chOff x="1531873" y="2895600"/>
            <a:chExt cx="5734020" cy="1766929"/>
          </a:xfrm>
        </p:grpSpPr>
        <p:grpSp>
          <p:nvGrpSpPr>
            <p:cNvPr id="4101" name="Group 5"/>
            <p:cNvGrpSpPr>
              <a:grpSpLocks/>
            </p:cNvGrpSpPr>
            <p:nvPr/>
          </p:nvGrpSpPr>
          <p:grpSpPr bwMode="auto">
            <a:xfrm>
              <a:off x="3522663" y="4069603"/>
              <a:ext cx="409575" cy="406400"/>
              <a:chOff x="2507" y="2938"/>
              <a:chExt cx="258" cy="256"/>
            </a:xfrm>
          </p:grpSpPr>
          <p:sp>
            <p:nvSpPr>
              <p:cNvPr id="4107" name="Line 6"/>
              <p:cNvSpPr>
                <a:spLocks noChangeShapeType="1"/>
              </p:cNvSpPr>
              <p:nvPr/>
            </p:nvSpPr>
            <p:spPr bwMode="auto">
              <a:xfrm flipH="1">
                <a:off x="2507" y="3194"/>
                <a:ext cx="258" cy="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108" name="Line 7"/>
              <p:cNvSpPr>
                <a:spLocks noChangeShapeType="1"/>
              </p:cNvSpPr>
              <p:nvPr/>
            </p:nvSpPr>
            <p:spPr bwMode="auto">
              <a:xfrm>
                <a:off x="2508" y="2938"/>
                <a:ext cx="0" cy="256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102" name="Group 8"/>
            <p:cNvGrpSpPr>
              <a:grpSpLocks/>
            </p:cNvGrpSpPr>
            <p:nvPr/>
          </p:nvGrpSpPr>
          <p:grpSpPr bwMode="auto">
            <a:xfrm>
              <a:off x="5394332" y="4082309"/>
              <a:ext cx="407988" cy="407988"/>
              <a:chOff x="3686" y="2946"/>
              <a:chExt cx="257" cy="257"/>
            </a:xfrm>
          </p:grpSpPr>
          <p:sp>
            <p:nvSpPr>
              <p:cNvPr id="4105" name="Line 9"/>
              <p:cNvSpPr>
                <a:spLocks noChangeShapeType="1"/>
              </p:cNvSpPr>
              <p:nvPr/>
            </p:nvSpPr>
            <p:spPr bwMode="auto">
              <a:xfrm>
                <a:off x="3686" y="3203"/>
                <a:ext cx="256" cy="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106" name="Line 10"/>
              <p:cNvSpPr>
                <a:spLocks noChangeShapeType="1"/>
              </p:cNvSpPr>
              <p:nvPr/>
            </p:nvSpPr>
            <p:spPr bwMode="auto">
              <a:xfrm>
                <a:off x="3943" y="2946"/>
                <a:ext cx="0" cy="256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pic>
          <p:nvPicPr>
            <p:cNvPr id="4103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1531873" y="2895600"/>
              <a:ext cx="3023627" cy="1072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4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 bwMode="auto">
            <a:xfrm>
              <a:off x="5616612" y="3215031"/>
              <a:ext cx="1649281" cy="752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AutoShape 2"/>
            <p:cNvSpPr>
              <a:spLocks noChangeArrowheads="1"/>
            </p:cNvSpPr>
            <p:nvPr/>
          </p:nvSpPr>
          <p:spPr bwMode="auto">
            <a:xfrm>
              <a:off x="3925098" y="4256128"/>
              <a:ext cx="1476375" cy="406401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defRPr/>
              </a:pPr>
              <a:r>
                <a:rPr lang="en-US" sz="1100" b="1" dirty="0">
                  <a:solidFill>
                    <a:srgbClr val="000000"/>
                  </a:solidFill>
                </a:rPr>
                <a:t>Tools to create and alter a Bezier path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9664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Text on a Path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pic>
        <p:nvPicPr>
          <p:cNvPr id="5123" name="Picture 1" descr="C:\Documents and Settings\tmurphy.LOGOPS\My Documents\+LO\092022\ov4-4.png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149" y="2590800"/>
            <a:ext cx="3490809" cy="211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Line 4"/>
          <p:cNvSpPr>
            <a:spLocks noChangeShapeType="1"/>
          </p:cNvSpPr>
          <p:nvPr/>
        </p:nvSpPr>
        <p:spPr bwMode="auto">
          <a:xfrm>
            <a:off x="5382549" y="4088626"/>
            <a:ext cx="1591" cy="492882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4876800" y="4585605"/>
            <a:ext cx="1478887" cy="36102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BEBEB"/>
              </a:gs>
            </a:gsLst>
            <a:lin ang="2700000" scaled="1"/>
          </a:gradFill>
          <a:ln>
            <a:noFill/>
          </a:ln>
          <a:effectLst>
            <a:outerShdw blurRad="63500" dist="25456" dir="2700000" algn="ctr" rotWithShape="0">
              <a:srgbClr val="000000">
                <a:alpha val="75014"/>
              </a:srgbClr>
            </a:outerShdw>
          </a:effectLst>
          <a:extLst/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100" b="1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Bezier path</a:t>
            </a:r>
          </a:p>
        </p:txBody>
      </p:sp>
    </p:spTree>
    <p:extLst>
      <p:ext uri="{BB962C8B-B14F-4D97-AF65-F5344CB8AC3E}">
        <p14:creationId xmlns:p14="http://schemas.microsoft.com/office/powerpoint/2010/main" val="188683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Type Outlines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 dirty="0"/>
          </a:p>
        </p:txBody>
      </p:sp>
      <p:sp>
        <p:nvSpPr>
          <p:cNvPr id="6147" name="Line 2"/>
          <p:cNvSpPr>
            <a:spLocks noChangeShapeType="1"/>
          </p:cNvSpPr>
          <p:nvPr/>
        </p:nvSpPr>
        <p:spPr bwMode="auto">
          <a:xfrm>
            <a:off x="5068586" y="3331187"/>
            <a:ext cx="498475" cy="15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pic>
        <p:nvPicPr>
          <p:cNvPr id="6148" name="Picture 3" descr="C:\Documents and Settings\tmurphy.LOGOPS\My Documents\+LO\092022\ov4-5.png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872850"/>
            <a:ext cx="2945670" cy="1644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5476573" y="3099412"/>
            <a:ext cx="1476375" cy="508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BEBEB"/>
              </a:gs>
            </a:gsLst>
            <a:lin ang="2700000" scaled="1"/>
          </a:gradFill>
          <a:ln>
            <a:noFill/>
          </a:ln>
          <a:effectLst>
            <a:outerShdw blurRad="63500" dist="25456" dir="2700000" algn="ctr" rotWithShape="0">
              <a:srgbClr val="000000">
                <a:alpha val="75014"/>
              </a:srgbClr>
            </a:outerShdw>
          </a:effectLst>
          <a:extLst/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100" b="1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Text before creating outlines</a:t>
            </a:r>
          </a:p>
        </p:txBody>
      </p:sp>
      <p:sp>
        <p:nvSpPr>
          <p:cNvPr id="6150" name="Line 5"/>
          <p:cNvSpPr>
            <a:spLocks noChangeShapeType="1"/>
          </p:cNvSpPr>
          <p:nvPr/>
        </p:nvSpPr>
        <p:spPr bwMode="auto">
          <a:xfrm>
            <a:off x="5068586" y="4164624"/>
            <a:ext cx="498475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5476574" y="3912212"/>
            <a:ext cx="1476375" cy="508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BEBEB"/>
              </a:gs>
            </a:gsLst>
            <a:lin ang="2700000" scaled="1"/>
          </a:gradFill>
          <a:ln>
            <a:noFill/>
          </a:ln>
          <a:effectLst>
            <a:outerShdw blurRad="63500" dist="25456" dir="2700000" algn="ctr" rotWithShape="0">
              <a:srgbClr val="000000">
                <a:alpha val="75014"/>
              </a:srgbClr>
            </a:outerShdw>
          </a:effectLst>
          <a:extLst/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100" b="1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Text after creating outlines</a:t>
            </a:r>
          </a:p>
        </p:txBody>
      </p:sp>
    </p:spTree>
    <p:extLst>
      <p:ext uri="{BB962C8B-B14F-4D97-AF65-F5344CB8AC3E}">
        <p14:creationId xmlns:p14="http://schemas.microsoft.com/office/powerpoint/2010/main" val="2837589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F6C756-B761-4C37-95F7-65E98837E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A200B5-B280-45F1-8F08-025C596399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Bezier Paths</a:t>
            </a:r>
          </a:p>
        </p:txBody>
      </p:sp>
    </p:spTree>
    <p:extLst>
      <p:ext uri="{BB962C8B-B14F-4D97-AF65-F5344CB8AC3E}">
        <p14:creationId xmlns:p14="http://schemas.microsoft.com/office/powerpoint/2010/main" val="1882209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Clipping Paths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Type</a:t>
            </a:r>
          </a:p>
          <a:p>
            <a:r>
              <a:rPr lang="en-US" dirty="0"/>
              <a:t>Threshold</a:t>
            </a:r>
          </a:p>
          <a:p>
            <a:r>
              <a:rPr lang="en-US" dirty="0"/>
              <a:t>Tolerance</a:t>
            </a:r>
          </a:p>
          <a:p>
            <a:r>
              <a:rPr lang="en-US" dirty="0"/>
              <a:t>Inset Frame</a:t>
            </a:r>
          </a:p>
          <a:p>
            <a:r>
              <a:rPr lang="en-US" dirty="0"/>
              <a:t>Invert</a:t>
            </a:r>
          </a:p>
          <a:p>
            <a:r>
              <a:rPr lang="en-US" dirty="0"/>
              <a:t>Include Inside Edges</a:t>
            </a:r>
          </a:p>
          <a:p>
            <a:r>
              <a:rPr lang="en-US" dirty="0"/>
              <a:t>Restrict to Frame</a:t>
            </a:r>
          </a:p>
          <a:p>
            <a:r>
              <a:rPr lang="en-US" dirty="0"/>
              <a:t>Use High Resolution Image</a:t>
            </a:r>
          </a:p>
          <a:p>
            <a:r>
              <a:rPr lang="en-US" dirty="0"/>
              <a:t>Preview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104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Clipping Path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A9255B-9D24-4AA8-A094-88D17B71EF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5892" y="2027895"/>
            <a:ext cx="4972217" cy="3534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026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Embedded Clipping Paths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  <p:pic>
        <p:nvPicPr>
          <p:cNvPr id="9219" name="Picture 2" descr="C:\Documents and Settings\tmurphy.LOGOPS\My Documents\+LO\092022\ov4-7.png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082" y="2256419"/>
            <a:ext cx="4980272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2333341" y="4774014"/>
            <a:ext cx="2209800" cy="433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FF9900"/>
              </a:buClr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FF9900"/>
              </a:buClr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FF9900"/>
              </a:buClr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FF9900"/>
              </a:buClr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FF9900"/>
              </a:buClr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ts val="688"/>
              </a:spcBef>
              <a:buClrTx/>
              <a:buFontTx/>
              <a:buNone/>
            </a:pPr>
            <a:r>
              <a:rPr lang="en-US" altLang="en-US" sz="1100" b="1" dirty="0">
                <a:solidFill>
                  <a:srgbClr val="000000"/>
                </a:solidFill>
              </a:rPr>
              <a:t>Before Embedded </a:t>
            </a:r>
            <a:br>
              <a:rPr lang="en-US" altLang="en-US" sz="1100" b="1" dirty="0">
                <a:solidFill>
                  <a:srgbClr val="000000"/>
                </a:solidFill>
              </a:rPr>
            </a:br>
            <a:r>
              <a:rPr lang="en-US" altLang="en-US" sz="1100" b="1" dirty="0">
                <a:solidFill>
                  <a:srgbClr val="000000"/>
                </a:solidFill>
              </a:rPr>
              <a:t>Clipping Path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4724400" y="4774014"/>
            <a:ext cx="2295924" cy="433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FF9900"/>
              </a:buClr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FF9900"/>
              </a:buClr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FF9900"/>
              </a:buClr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FF9900"/>
              </a:buClr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FF9900"/>
              </a:buClr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ts val="688"/>
              </a:spcBef>
              <a:buClrTx/>
              <a:buFontTx/>
              <a:buNone/>
            </a:pPr>
            <a:r>
              <a:rPr lang="en-US" altLang="en-US" sz="1100" b="1" dirty="0">
                <a:solidFill>
                  <a:srgbClr val="000000"/>
                </a:solidFill>
              </a:rPr>
              <a:t>After Embedded </a:t>
            </a:r>
            <a:br>
              <a:rPr lang="en-US" altLang="en-US" sz="1100" b="1" dirty="0">
                <a:solidFill>
                  <a:srgbClr val="000000"/>
                </a:solidFill>
              </a:rPr>
            </a:br>
            <a:r>
              <a:rPr lang="en-US" altLang="en-US" sz="1100" b="1" dirty="0">
                <a:solidFill>
                  <a:srgbClr val="000000"/>
                </a:solidFill>
              </a:rPr>
              <a:t>Clipping Path</a:t>
            </a:r>
          </a:p>
        </p:txBody>
      </p:sp>
    </p:spTree>
    <p:extLst>
      <p:ext uri="{BB962C8B-B14F-4D97-AF65-F5344CB8AC3E}">
        <p14:creationId xmlns:p14="http://schemas.microsoft.com/office/powerpoint/2010/main" val="4068490873"/>
      </p:ext>
    </p:extLst>
  </p:cSld>
  <p:clrMapOvr>
    <a:masterClrMapping/>
  </p:clrMapOvr>
</p:sld>
</file>

<file path=ppt/theme/theme1.xml><?xml version="1.0" encoding="utf-8"?>
<a:theme xmlns:a="http://schemas.openxmlformats.org/drawingml/2006/main" name="1_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6BD36C8-305F-4882-A7F2-4FEC1771BF9B}" vid="{8C8C92D2-93BC-4A65-94B1-661E8020A0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1284</TotalTime>
  <Words>232</Words>
  <Application>Microsoft Office PowerPoint</Application>
  <PresentationFormat>On-screen Show (4:3)</PresentationFormat>
  <Paragraphs>74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Myriad Pro</vt:lpstr>
      <vt:lpstr>1_LO Choice</vt:lpstr>
      <vt:lpstr>Building Complex Paths</vt:lpstr>
      <vt:lpstr>Bezier Paths</vt:lpstr>
      <vt:lpstr>Bezier Drawing Tools</vt:lpstr>
      <vt:lpstr>Text on a Path</vt:lpstr>
      <vt:lpstr>Type Outlines</vt:lpstr>
      <vt:lpstr>PowerPoint Presentation</vt:lpstr>
      <vt:lpstr>Clipping Paths</vt:lpstr>
      <vt:lpstr>The Clipping Path Dialog Box</vt:lpstr>
      <vt:lpstr>Embedded Clipping Paths</vt:lpstr>
      <vt:lpstr>PowerPoint Presentation</vt:lpstr>
      <vt:lpstr>Compound Paths</vt:lpstr>
      <vt:lpstr>The Pathfinder Panel</vt:lpstr>
      <vt:lpstr>Compound Shapes</vt:lpstr>
      <vt:lpstr>PowerPoint Presentation</vt:lpstr>
      <vt:lpstr>Reflective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Laurie Perry</dc:creator>
  <cp:lastModifiedBy>Peter Bauer</cp:lastModifiedBy>
  <cp:revision>21</cp:revision>
  <dcterms:created xsi:type="dcterms:W3CDTF">2016-08-03T19:19:13Z</dcterms:created>
  <dcterms:modified xsi:type="dcterms:W3CDTF">2019-02-19T20:04:49Z</dcterms:modified>
</cp:coreProperties>
</file>