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41"/>
  </p:notesMasterIdLst>
  <p:handoutMasterIdLst>
    <p:handoutMasterId r:id="rId42"/>
  </p:handout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93" r:id="rId9"/>
    <p:sldId id="268" r:id="rId10"/>
    <p:sldId id="269" r:id="rId11"/>
    <p:sldId id="270" r:id="rId12"/>
    <p:sldId id="271" r:id="rId13"/>
    <p:sldId id="294" r:id="rId14"/>
    <p:sldId id="272" r:id="rId15"/>
    <p:sldId id="273" r:id="rId16"/>
    <p:sldId id="274" r:id="rId17"/>
    <p:sldId id="275" r:id="rId18"/>
    <p:sldId id="276" r:id="rId19"/>
    <p:sldId id="295" r:id="rId20"/>
    <p:sldId id="277" r:id="rId21"/>
    <p:sldId id="297" r:id="rId22"/>
    <p:sldId id="279" r:id="rId23"/>
    <p:sldId id="280" r:id="rId24"/>
    <p:sldId id="281" r:id="rId25"/>
    <p:sldId id="282" r:id="rId26"/>
    <p:sldId id="296" r:id="rId27"/>
    <p:sldId id="283" r:id="rId28"/>
    <p:sldId id="284" r:id="rId29"/>
    <p:sldId id="285" r:id="rId30"/>
    <p:sldId id="286" r:id="rId31"/>
    <p:sldId id="287" r:id="rId32"/>
    <p:sldId id="288" r:id="rId33"/>
    <p:sldId id="298" r:id="rId34"/>
    <p:sldId id="289" r:id="rId35"/>
    <p:sldId id="290" r:id="rId36"/>
    <p:sldId id="291" r:id="rId37"/>
    <p:sldId id="292" r:id="rId38"/>
    <p:sldId id="299" r:id="rId39"/>
    <p:sldId id="260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80" autoAdjust="0"/>
    <p:restoredTop sz="96374" autoAdjust="0"/>
  </p:normalViewPr>
  <p:slideViewPr>
    <p:cSldViewPr>
      <p:cViewPr>
        <p:scale>
          <a:sx n="130" d="100"/>
          <a:sy n="130" d="100"/>
        </p:scale>
        <p:origin x="1200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2/20/2019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2/20/2019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1FD77BD-5B99-4574-B910-CAD70CC43DD8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73232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22E494C5-6F9A-46C3-90C1-6B046F1EAEE6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39971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C05BBE0D-56BA-470B-BE05-515623486B67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845184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8CF34A21-CACC-4657-8CD9-AF30C7AC82EC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411121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725BCE4-841B-4F46-9F53-E3606E2682D6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877874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15017B2-3563-492B-8065-7C20DB9E88A5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025717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FCDA444D-6BBD-42D8-AC1A-C69DF684D41B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604174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F248481-49C7-4751-A267-EB04C5743835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620493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FCDA444D-6BBD-42D8-AC1A-C69DF684D41B}" type="slidenum">
              <a:rPr lang="en-US" altLang="en-US" smtClean="0"/>
              <a:pPr/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898033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5E83D08-4F89-41BF-B6E2-3F24F8B39AE3}" type="slidenum">
              <a:rPr lang="en-US" altLang="en-US" smtClean="0"/>
              <a:pPr/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480368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D842C0C5-C502-45B0-A56F-DC0D50C774B7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9194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03E6FDD-F155-4095-9088-4BDA21F7ABEE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706097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EF2E94A-ACB1-41D8-94AF-740E45BC1CAC}" type="slidenum">
              <a:rPr lang="en-US" altLang="en-US" smtClean="0"/>
              <a:pPr/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252487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83B37F0-5B8E-4B2F-968D-69174C75874F}" type="slidenum">
              <a:rPr lang="en-US" altLang="en-US" smtClean="0"/>
              <a:pPr/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258988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B999D5D-F8B0-44C0-8253-4F94FECBEC8C}" type="slidenum">
              <a:rPr lang="en-US" altLang="en-US" smtClean="0"/>
              <a:pPr/>
              <a:t>27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538305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56E7A56-6CB4-493B-96BA-2AD473B62B67}" type="slidenum">
              <a:rPr lang="en-US" altLang="en-US" smtClean="0"/>
              <a:pPr/>
              <a:t>28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922735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4A5CA2C7-7309-406A-8BD6-49FE41AF40F3}" type="slidenum">
              <a:rPr lang="en-US" altLang="en-US" smtClean="0"/>
              <a:pPr/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852160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DAAC08E-B4E5-4C33-81B3-CD2AD37C7FF6}" type="slidenum">
              <a:rPr lang="en-US" altLang="en-US" smtClean="0"/>
              <a:pPr/>
              <a:t>30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357169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96A6C8E4-E3F7-4558-9A67-C55A695B57D4}" type="slidenum">
              <a:rPr lang="en-US" altLang="en-US" smtClean="0"/>
              <a:pPr/>
              <a:t>31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048121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C8B87900-860A-4C7B-BDDE-E195E986ED79}" type="slidenum">
              <a:rPr lang="en-US" altLang="en-US" smtClean="0"/>
              <a:pPr/>
              <a:t>32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698954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20E8C790-D8EF-4DE8-A8BF-93D8F26046D8}" type="slidenum">
              <a:rPr lang="en-US" altLang="en-US" smtClean="0"/>
              <a:pPr/>
              <a:t>34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637565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9FF8D097-58D8-4C5D-BC98-FFBC0376EF94}" type="slidenum">
              <a:rPr lang="en-US" altLang="en-US" smtClean="0"/>
              <a:pPr/>
              <a:t>35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0216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5EDBABB0-57FD-4D9C-9D80-8BDA129B42FD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785070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0CBE7A0F-88E4-4395-8334-1B9DF262C33D}" type="slidenum">
              <a:rPr lang="en-US" altLang="en-US" smtClean="0"/>
              <a:pPr/>
              <a:t>36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853070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A7A1D984-2C90-43FA-90EF-706E346F4758}" type="slidenum">
              <a:rPr lang="en-US" altLang="en-US" smtClean="0"/>
              <a:pPr/>
              <a:t>37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36042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2BCCF37C-7F58-4392-AD7D-FE1F11689EC6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52395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CF9BC1E0-57A9-4399-A117-4E0886962965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8546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8B48C15-0C02-4107-9662-5A4F38562A07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346154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11802F60-1A7A-4A29-9020-FCBF0980DB4A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42964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D4B32659-243D-4E1A-8DDA-14BB9E050DC9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912544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defTabSz="93980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B8C8FCBF-0E91-468B-ABD0-0DDE5A42D769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7649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835844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715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643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27057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1226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5447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691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2209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8397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1914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004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5765356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907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924" y="100269"/>
            <a:ext cx="7932614" cy="84461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0105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19129553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41508637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2575706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709617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342131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960052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699210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60510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354854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175415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19984791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7875190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2488315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107202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464523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13408243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6144401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3225658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39279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oice blocks-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381265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67044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2340317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16699026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7611798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5271918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177157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24703832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25898647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71021249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72654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38309940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048357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12607165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pic>
        <p:nvPicPr>
          <p:cNvPr id="7" name="Picture 6" descr="course outline graphic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7" name="Picture 6" descr="choice blocks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_strok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pic>
        <p:nvPicPr>
          <p:cNvPr id="4" name="Picture 3" descr="bub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" y="33129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1925" y="1302039"/>
            <a:ext cx="8460150" cy="4525963"/>
          </a:xfrm>
          <a:prstGeom prst="rect">
            <a:avLst/>
          </a:prstGeom>
        </p:spPr>
        <p:txBody>
          <a:bodyPr/>
          <a:lstStyle>
            <a:lvl1pPr marL="342900" indent="-342900">
              <a:spcAft>
                <a:spcPts val="0"/>
              </a:spcAft>
              <a:buClr>
                <a:srgbClr val="009DDC"/>
              </a:buClr>
              <a:buFont typeface="+mj-lt"/>
              <a:buAutoNum type="arabicPeriod"/>
              <a:defRPr sz="2000" baseline="0"/>
            </a:lvl1pPr>
            <a:lvl2pPr marL="742950" indent="-285750">
              <a:spcAft>
                <a:spcPts val="0"/>
              </a:spcAft>
              <a:buClr>
                <a:srgbClr val="009DDC"/>
              </a:buClr>
              <a:buFont typeface="Arial"/>
              <a:buChar char="•"/>
              <a:defRPr sz="1800" baseline="0"/>
            </a:lvl2pPr>
          </a:lstStyle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#1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Question #2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DDC"/>
              </a:buClr>
              <a:buSzTx/>
              <a:buFont typeface="+mj-lt"/>
              <a:buAutoNum type="arabicPeriod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8DA6CE66-0146-4689-BC9F-F562334963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77137"/>
            <a:ext cx="1038673" cy="90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259979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209800"/>
            <a:ext cx="8460150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6653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92636" y="4724693"/>
            <a:ext cx="2409439" cy="1498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45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yriad Pro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424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9C42393-43EC-43C0-933C-6729D4D703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043626" y="4723384"/>
            <a:ext cx="2758449" cy="149961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75085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07695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  <p:sldLayoutId id="2147483835" r:id="rId19"/>
    <p:sldLayoutId id="2147483836" r:id="rId20"/>
    <p:sldLayoutId id="2147483837" r:id="rId21"/>
    <p:sldLayoutId id="2147483838" r:id="rId22"/>
    <p:sldLayoutId id="2147483839" r:id="rId23"/>
    <p:sldLayoutId id="2147483840" r:id="rId24"/>
    <p:sldLayoutId id="2147483841" r:id="rId25"/>
    <p:sldLayoutId id="2147483842" r:id="rId26"/>
    <p:sldLayoutId id="2147483843" r:id="rId27"/>
    <p:sldLayoutId id="2147483844" r:id="rId28"/>
    <p:sldLayoutId id="2147483845" r:id="rId29"/>
    <p:sldLayoutId id="2147483846" r:id="rId30"/>
    <p:sldLayoutId id="2147483847" r:id="rId31"/>
    <p:sldLayoutId id="2147483848" r:id="rId32"/>
    <p:sldLayoutId id="2147483849" r:id="rId33"/>
    <p:sldLayoutId id="2147483850" r:id="rId34"/>
    <p:sldLayoutId id="2147483851" r:id="rId35"/>
    <p:sldLayoutId id="2147483852" r:id="rId36"/>
    <p:sldLayoutId id="2147483853" r:id="rId37"/>
    <p:sldLayoutId id="2147483854" r:id="rId38"/>
    <p:sldLayoutId id="2147483855" r:id="rId39"/>
    <p:sldLayoutId id="2147483856" r:id="rId40"/>
    <p:sldLayoutId id="2147483857" r:id="rId41"/>
    <p:sldLayoutId id="2147483858" r:id="rId42"/>
    <p:sldLayoutId id="2147483859" r:id="rId43"/>
    <p:sldLayoutId id="2147483860" r:id="rId44"/>
    <p:sldLayoutId id="2147483861" r:id="rId45"/>
    <p:sldLayoutId id="2147483862" r:id="rId46"/>
    <p:sldLayoutId id="2147483863" r:id="rId47"/>
    <p:sldLayoutId id="2147483864" r:id="rId48"/>
    <p:sldLayoutId id="2147483865" r:id="rId49"/>
    <p:sldLayoutId id="2147483866" r:id="rId50"/>
    <p:sldLayoutId id="2147483867" r:id="rId51"/>
    <p:sldLayoutId id="2147483799" r:id="rId52"/>
    <p:sldLayoutId id="2147483800" r:id="rId53"/>
    <p:sldLayoutId id="2147483801" r:id="rId54"/>
    <p:sldLayoutId id="2147483802" r:id="rId55"/>
    <p:sldLayoutId id="2147483804" r:id="rId5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Myriad Pro"/>
          <a:ea typeface="+mj-ea"/>
          <a:cs typeface="Myria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file:///\\localhost\C\\Documents%20and%20Settings\tmurphy.LOGOPS\My%20Documents\+LO\092022\ov9-2c.png" TargetMode="External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12" Type="http://schemas.openxmlformats.org/officeDocument/2006/relationships/image" Target="file:///\\localhost\C\\Documents%20and%20Settings\tmurphy.LOGOPS\My%20Documents\+LO\092022\ov9-2e.png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Relationship Id="rId6" Type="http://schemas.openxmlformats.org/officeDocument/2006/relationships/image" Target="file:///\\localhost\C\\Documents%20and%20Settings\tmurphy.LOGOPS\My%20Documents\+LO\092022\ov9-2b.png" TargetMode="External"/><Relationship Id="rId11" Type="http://schemas.openxmlformats.org/officeDocument/2006/relationships/image" Target="../media/image25.png"/><Relationship Id="rId5" Type="http://schemas.openxmlformats.org/officeDocument/2006/relationships/image" Target="../media/image22.png"/><Relationship Id="rId10" Type="http://schemas.openxmlformats.org/officeDocument/2006/relationships/image" Target="file:///\\localhost\C\\Documents%20and%20Settings\tmurphy.LOGOPS\My%20Documents\+LO\092022\ov9-2d.png" TargetMode="External"/><Relationship Id="rId4" Type="http://schemas.openxmlformats.org/officeDocument/2006/relationships/image" Target="file:///\\localhost\C\\Documents%20and%20Settings\tmurphy.LOGOPS\My%20Documents\+LO\092022\ov9-2a.png" TargetMode="External"/><Relationship Id="rId9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Relationship Id="rId6" Type="http://schemas.openxmlformats.org/officeDocument/2006/relationships/image" Target="file:///\\localhost\C\\Documents%20and%20Settings\tmurphy.LOGOPS\My%20Documents\+LO\092022\ov9-4b.png" TargetMode="External"/><Relationship Id="rId5" Type="http://schemas.openxmlformats.org/officeDocument/2006/relationships/image" Target="../media/image28.png"/><Relationship Id="rId4" Type="http://schemas.openxmlformats.org/officeDocument/2006/relationships/image" Target="file:///\\localhost\C\\Documents%20and%20Settings\tmurphy.LOGOPS\My%20Documents\+LO\092022\ov9-4a.png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4" Type="http://schemas.openxmlformats.org/officeDocument/2006/relationships/image" Target="file:///\\localhost\C\\Documents%20and%20Settings\tmurphy.LOGOPS\My%20Documents\+LO\092022\ov8-2.pn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Export PDF Files for Print</a:t>
            </a:r>
          </a:p>
          <a:p>
            <a:r>
              <a:rPr lang="en-US" dirty="0"/>
              <a:t>Export Interactive PDF Files and Files for Animation</a:t>
            </a:r>
          </a:p>
          <a:p>
            <a:r>
              <a:rPr lang="en-US" dirty="0"/>
              <a:t>Export Files for the Web</a:t>
            </a:r>
          </a:p>
          <a:p>
            <a:r>
              <a:rPr lang="en-US" dirty="0"/>
              <a:t>Manage Colors</a:t>
            </a:r>
          </a:p>
          <a:p>
            <a:r>
              <a:rPr lang="en-US" dirty="0"/>
              <a:t>Preview the Print Output</a:t>
            </a:r>
          </a:p>
          <a:p>
            <a:r>
              <a:rPr lang="en-US" dirty="0"/>
              <a:t>Create Print Presets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Publishing InDesign Files for Other </a:t>
            </a:r>
            <a:br>
              <a:rPr lang="en-US" dirty="0"/>
            </a:br>
            <a:r>
              <a:rPr lang="en-US" dirty="0"/>
              <a:t>Formats and Customizing Print Settings</a:t>
            </a:r>
          </a:p>
        </p:txBody>
      </p:sp>
    </p:spTree>
    <p:extLst>
      <p:ext uri="{BB962C8B-B14F-4D97-AF65-F5344CB8AC3E}">
        <p14:creationId xmlns:p14="http://schemas.microsoft.com/office/powerpoint/2010/main" val="3569839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PDF Form Objects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 dirty="0"/>
          </a:p>
        </p:txBody>
      </p:sp>
      <p:pic>
        <p:nvPicPr>
          <p:cNvPr id="10243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165593" y="1373755"/>
            <a:ext cx="2812815" cy="472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1228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Export SWF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798EE0-45EF-4CC5-B410-389DABAA56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6801" y="1146064"/>
            <a:ext cx="4130398" cy="509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528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Export Flash CS6 Professional (FLA)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2291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83664" y="1219200"/>
            <a:ext cx="4978502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0713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BB557E-D384-40FC-A061-9FF19975D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3C1105-28BB-410C-896F-A870EB45DF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Exporting Interactive PDF Files and Animation Files</a:t>
            </a:r>
          </a:p>
        </p:txBody>
      </p:sp>
    </p:spTree>
    <p:extLst>
      <p:ext uri="{BB962C8B-B14F-4D97-AF65-F5344CB8AC3E}">
        <p14:creationId xmlns:p14="http://schemas.microsoft.com/office/powerpoint/2010/main" val="3435909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Articles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easy way to create relationships among page items</a:t>
            </a:r>
          </a:p>
          <a:p>
            <a:r>
              <a:rPr lang="en-US" dirty="0"/>
              <a:t>These relationships are used to define the content to export to EPUB, HTML, or Accessible PDFs</a:t>
            </a:r>
          </a:p>
          <a:p>
            <a:r>
              <a:rPr lang="en-US" dirty="0"/>
              <a:t>Define the order of the content</a:t>
            </a:r>
          </a:p>
          <a:p>
            <a:r>
              <a:rPr lang="en-US" dirty="0"/>
              <a:t>Combination of existing page items</a:t>
            </a:r>
          </a:p>
          <a:p>
            <a:r>
              <a:rPr lang="en-US" dirty="0"/>
              <a:t>Page items can be added or moved or reordered</a:t>
            </a:r>
          </a:p>
        </p:txBody>
      </p:sp>
    </p:spTree>
    <p:extLst>
      <p:ext uri="{BB962C8B-B14F-4D97-AF65-F5344CB8AC3E}">
        <p14:creationId xmlns:p14="http://schemas.microsoft.com/office/powerpoint/2010/main" val="66855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Articles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 dirty="0"/>
          </a:p>
        </p:txBody>
      </p:sp>
      <p:pic>
        <p:nvPicPr>
          <p:cNvPr id="14339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930322" y="1934848"/>
            <a:ext cx="3283356" cy="3703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8888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XHTML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Extensible Hypertext Markup Language</a:t>
            </a:r>
          </a:p>
          <a:p>
            <a:r>
              <a:rPr lang="en-US" dirty="0"/>
              <a:t>Used to display a document in a browser</a:t>
            </a:r>
          </a:p>
          <a:p>
            <a:r>
              <a:rPr lang="en-US" dirty="0"/>
              <a:t>Case-sensitive</a:t>
            </a:r>
          </a:p>
          <a:p>
            <a:r>
              <a:rPr lang="en-US" dirty="0"/>
              <a:t>Tags are in lower case</a:t>
            </a:r>
          </a:p>
          <a:p>
            <a:r>
              <a:rPr lang="en-US" dirty="0"/>
              <a:t>Can also be created by the end user</a:t>
            </a:r>
          </a:p>
        </p:txBody>
      </p:sp>
    </p:spTree>
    <p:extLst>
      <p:ext uri="{BB962C8B-B14F-4D97-AF65-F5344CB8AC3E}">
        <p14:creationId xmlns:p14="http://schemas.microsoft.com/office/powerpoint/2010/main" val="41994829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EPUB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Export a document or book as a reflowable eBook</a:t>
            </a:r>
          </a:p>
          <a:p>
            <a:r>
              <a:rPr lang="en-US" dirty="0"/>
              <a:t>Compatible with Adobe Digital Editions reader software</a:t>
            </a:r>
          </a:p>
          <a:p>
            <a:r>
              <a:rPr lang="en-US" dirty="0"/>
              <a:t>An .epub file contains XHTML-based content</a:t>
            </a:r>
          </a:p>
          <a:p>
            <a:r>
              <a:rPr lang="en-US" dirty="0"/>
              <a:t>May contain a cover image created from a JPEG thumbnail image from the first page of the document</a:t>
            </a:r>
          </a:p>
        </p:txBody>
      </p:sp>
    </p:spTree>
    <p:extLst>
      <p:ext uri="{BB962C8B-B14F-4D97-AF65-F5344CB8AC3E}">
        <p14:creationId xmlns:p14="http://schemas.microsoft.com/office/powerpoint/2010/main" val="31398561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EPUB Reflowable Layout Export Options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35C406-3044-4D67-A494-6348E025A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7309" y="1177094"/>
            <a:ext cx="5629383" cy="507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989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BB557E-D384-40FC-A061-9FF19975D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3C1105-28BB-410C-896F-A870EB45DF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Exporting Files for the Web</a:t>
            </a:r>
          </a:p>
        </p:txBody>
      </p:sp>
    </p:spTree>
    <p:extLst>
      <p:ext uri="{BB962C8B-B14F-4D97-AF65-F5344CB8AC3E}">
        <p14:creationId xmlns:p14="http://schemas.microsoft.com/office/powerpoint/2010/main" val="3980616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Grayscale Output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Proof and export designs as grayscale PDFs</a:t>
            </a:r>
          </a:p>
          <a:p>
            <a:r>
              <a:rPr lang="en-US" dirty="0"/>
              <a:t>Used to quickly export layout for grayscale printing</a:t>
            </a:r>
          </a:p>
          <a:p>
            <a:r>
              <a:rPr lang="en-US" dirty="0"/>
              <a:t>Digital publication remains full color</a:t>
            </a:r>
          </a:p>
          <a:p>
            <a:r>
              <a:rPr lang="en-US" dirty="0"/>
              <a:t>Avoid maintaining separate layouts for grayscale and color output</a:t>
            </a:r>
          </a:p>
          <a:p>
            <a:r>
              <a:rPr lang="en-US" dirty="0"/>
              <a:t>Export a grayscale PDF from within InDesign</a:t>
            </a:r>
          </a:p>
        </p:txBody>
      </p:sp>
    </p:spTree>
    <p:extLst>
      <p:ext uri="{BB962C8B-B14F-4D97-AF65-F5344CB8AC3E}">
        <p14:creationId xmlns:p14="http://schemas.microsoft.com/office/powerpoint/2010/main" val="22711516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Color Management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 of matching colors between devices</a:t>
            </a:r>
          </a:p>
          <a:p>
            <a:r>
              <a:rPr lang="en-US" dirty="0"/>
              <a:t>Typically consists of software to profile or characterize each device</a:t>
            </a:r>
          </a:p>
          <a:p>
            <a:r>
              <a:rPr lang="en-US" dirty="0"/>
              <a:t>Transforms the colors in images based on the intended output</a:t>
            </a:r>
          </a:p>
          <a:p>
            <a:r>
              <a:rPr lang="en-US" dirty="0"/>
              <a:t>May also use hardware to calibrate devices</a:t>
            </a:r>
          </a:p>
        </p:txBody>
      </p:sp>
    </p:spTree>
    <p:extLst>
      <p:ext uri="{BB962C8B-B14F-4D97-AF65-F5344CB8AC3E}">
        <p14:creationId xmlns:p14="http://schemas.microsoft.com/office/powerpoint/2010/main" val="12890547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Color Profiles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35C406-3044-4D67-A494-6348E025A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8219" y="1177094"/>
            <a:ext cx="4927562" cy="507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1259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Spot Colors and Process Colors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spot color is printed with only one ink</a:t>
            </a:r>
          </a:p>
          <a:p>
            <a:r>
              <a:rPr lang="en-US" dirty="0"/>
              <a:t>Used to replicate colors accurately and consistently</a:t>
            </a:r>
          </a:p>
          <a:p>
            <a:r>
              <a:rPr lang="en-US" dirty="0"/>
              <a:t>A combination of inks mixed according to the manufacturer’s formula and the paper it is printed on determines exact appearance</a:t>
            </a:r>
          </a:p>
          <a:p>
            <a:r>
              <a:rPr lang="en-US" dirty="0"/>
              <a:t>A process color is the color that is printed with four standard inks on four separate plates</a:t>
            </a:r>
          </a:p>
          <a:p>
            <a:r>
              <a:rPr lang="en-US" dirty="0"/>
              <a:t>Combination of Cyan, Magenta, Yellow, and Black</a:t>
            </a:r>
          </a:p>
        </p:txBody>
      </p:sp>
    </p:spTree>
    <p:extLst>
      <p:ext uri="{BB962C8B-B14F-4D97-AF65-F5344CB8AC3E}">
        <p14:creationId xmlns:p14="http://schemas.microsoft.com/office/powerpoint/2010/main" val="25061651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Transparency Blend Space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transparency is applied to objects, all colors on that spread convert to the transparency blend space you’ve chosen</a:t>
            </a:r>
          </a:p>
          <a:p>
            <a:r>
              <a:rPr lang="en-US" dirty="0"/>
              <a:t>Converting all the colors results in consistency throughout a spread</a:t>
            </a:r>
          </a:p>
          <a:p>
            <a:r>
              <a:rPr lang="en-US" dirty="0"/>
              <a:t>Avoids more dramatic color behavior</a:t>
            </a:r>
          </a:p>
          <a:p>
            <a:r>
              <a:rPr lang="en-US" dirty="0"/>
              <a:t>Colors are converted as you draw objects</a:t>
            </a:r>
          </a:p>
        </p:txBody>
      </p:sp>
    </p:spTree>
    <p:extLst>
      <p:ext uri="{BB962C8B-B14F-4D97-AF65-F5344CB8AC3E}">
        <p14:creationId xmlns:p14="http://schemas.microsoft.com/office/powerpoint/2010/main" val="3640176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Color Settings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11775E-BEB0-4E63-8C6E-693AEDB81D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961" y="1065750"/>
            <a:ext cx="4494079" cy="537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6960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Mixed RGB and CMYK Workflows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Print professionals can use their current CMYK workflow and keep CMYK graphics protected as they add RGB content</a:t>
            </a:r>
          </a:p>
          <a:p>
            <a:r>
              <a:rPr lang="en-US" dirty="0"/>
              <a:t>Requires a safe approach</a:t>
            </a:r>
          </a:p>
          <a:p>
            <a:r>
              <a:rPr lang="en-US" dirty="0"/>
              <a:t>Avoid unexpected color conversions</a:t>
            </a:r>
          </a:p>
          <a:p>
            <a:r>
              <a:rPr lang="en-US" dirty="0"/>
              <a:t>Preserve blacks without introducing other colors</a:t>
            </a:r>
          </a:p>
          <a:p>
            <a:r>
              <a:rPr lang="en-US" dirty="0"/>
              <a:t>Safe CMYK mode preserves CMYK color numbers</a:t>
            </a:r>
          </a:p>
        </p:txBody>
      </p:sp>
    </p:spTree>
    <p:extLst>
      <p:ext uri="{BB962C8B-B14F-4D97-AF65-F5344CB8AC3E}">
        <p14:creationId xmlns:p14="http://schemas.microsoft.com/office/powerpoint/2010/main" val="15311260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BB557E-D384-40FC-A061-9FF19975D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3C1105-28BB-410C-896F-A870EB45DF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Managing Colors</a:t>
            </a:r>
          </a:p>
        </p:txBody>
      </p:sp>
    </p:spTree>
    <p:extLst>
      <p:ext uri="{BB962C8B-B14F-4D97-AF65-F5344CB8AC3E}">
        <p14:creationId xmlns:p14="http://schemas.microsoft.com/office/powerpoint/2010/main" val="27183281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Overprint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Print technique that makes the top-most color of overlapping shapes transparent</a:t>
            </a:r>
          </a:p>
          <a:p>
            <a:r>
              <a:rPr lang="en-US" dirty="0"/>
              <a:t>Used to avoid gaps between colors</a:t>
            </a:r>
          </a:p>
          <a:p>
            <a:r>
              <a:rPr lang="en-US" dirty="0"/>
              <a:t>Supported only by separation devices</a:t>
            </a:r>
          </a:p>
          <a:p>
            <a:r>
              <a:rPr lang="en-US" dirty="0"/>
              <a:t>While printing, the colors in the overlapping area are blended, forming a new color</a:t>
            </a:r>
          </a:p>
          <a:p>
            <a:r>
              <a:rPr lang="en-US" dirty="0"/>
              <a:t>Set up overprinting in the Attributes panel</a:t>
            </a:r>
          </a:p>
          <a:p>
            <a:r>
              <a:rPr lang="en-US" dirty="0"/>
              <a:t>Created overprints can be simulated or discarded from the Print dialog box</a:t>
            </a:r>
          </a:p>
        </p:txBody>
      </p:sp>
    </p:spTree>
    <p:extLst>
      <p:ext uri="{BB962C8B-B14F-4D97-AF65-F5344CB8AC3E}">
        <p14:creationId xmlns:p14="http://schemas.microsoft.com/office/powerpoint/2010/main" val="37323144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Separations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28</a:t>
            </a:fld>
            <a:endParaRPr lang="en-US" dirty="0"/>
          </a:p>
        </p:txBody>
      </p:sp>
      <p:grpSp>
        <p:nvGrpSpPr>
          <p:cNvPr id="25603" name="Group 1"/>
          <p:cNvGrpSpPr>
            <a:grpSpLocks/>
          </p:cNvGrpSpPr>
          <p:nvPr/>
        </p:nvGrpSpPr>
        <p:grpSpPr bwMode="auto">
          <a:xfrm>
            <a:off x="1381125" y="1295400"/>
            <a:ext cx="6315075" cy="5026025"/>
            <a:chOff x="1228725" y="1385888"/>
            <a:chExt cx="6315075" cy="5026025"/>
          </a:xfrm>
        </p:grpSpPr>
        <p:pic>
          <p:nvPicPr>
            <p:cNvPr id="25604" name="Picture 2" descr="C:\Documents and Settings\tmurphy.LOGOPS\My Documents\+LO\092022\ov9-2a.png"/>
            <p:cNvPicPr>
              <a:picLocks noChangeAspect="1" noChangeArrowheads="1"/>
            </p:cNvPicPr>
            <p:nvPr/>
          </p:nvPicPr>
          <p:blipFill>
            <a:blip r:embed="rId3" r:link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725" y="2665413"/>
              <a:ext cx="3198813" cy="218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5" name="Text Box 3"/>
            <p:cNvSpPr txBox="1">
              <a:spLocks noChangeArrowheads="1"/>
            </p:cNvSpPr>
            <p:nvPr/>
          </p:nvSpPr>
          <p:spPr bwMode="auto">
            <a:xfrm>
              <a:off x="2055813" y="4878388"/>
              <a:ext cx="1490662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ts val="688"/>
                </a:spcBef>
                <a:buClrTx/>
                <a:buFontTx/>
                <a:buNone/>
              </a:pPr>
              <a:r>
                <a:rPr lang="en-US" altLang="en-US" sz="1100" b="1" dirty="0">
                  <a:solidFill>
                    <a:srgbClr val="000000"/>
                  </a:solidFill>
                </a:rPr>
                <a:t>Original</a:t>
              </a:r>
            </a:p>
          </p:txBody>
        </p:sp>
        <p:pic>
          <p:nvPicPr>
            <p:cNvPr id="25606" name="Picture 5" descr="C:\Documents and Settings\tmurphy.LOGOPS\My Documents\+LO\092022\ov9-2b.png"/>
            <p:cNvPicPr>
              <a:picLocks noChangeAspect="1" noChangeArrowheads="1"/>
            </p:cNvPicPr>
            <p:nvPr/>
          </p:nvPicPr>
          <p:blipFill>
            <a:blip r:embed="rId5" r:link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0763" y="1385888"/>
              <a:ext cx="1333500" cy="912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7" name="Picture 6" descr="C:\Documents and Settings\tmurphy.LOGOPS\My Documents\+LO\092022\ov9-2c.png"/>
            <p:cNvPicPr>
              <a:picLocks noChangeAspect="1" noChangeArrowheads="1"/>
            </p:cNvPicPr>
            <p:nvPr/>
          </p:nvPicPr>
          <p:blipFill>
            <a:blip r:embed="rId7" r:link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0763" y="2684463"/>
              <a:ext cx="1333500" cy="912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8" name="Picture 7" descr="C:\Documents and Settings\tmurphy.LOGOPS\My Documents\+LO\092022\ov9-2d.png"/>
            <p:cNvPicPr>
              <a:picLocks noChangeAspect="1" noChangeArrowheads="1"/>
            </p:cNvPicPr>
            <p:nvPr/>
          </p:nvPicPr>
          <p:blipFill>
            <a:blip r:embed="rId9" r:link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2350" y="3975100"/>
              <a:ext cx="1303338" cy="912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9" name="Picture 8" descr="C:\Documents and Settings\tmurphy.LOGOPS\My Documents\+LO\092022\ov9-2e.png"/>
            <p:cNvPicPr>
              <a:picLocks noChangeAspect="1" noChangeArrowheads="1"/>
            </p:cNvPicPr>
            <p:nvPr/>
          </p:nvPicPr>
          <p:blipFill>
            <a:blip r:embed="rId11" r:link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2350" y="5272088"/>
              <a:ext cx="1339850" cy="912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0" name="Text Box 9"/>
            <p:cNvSpPr txBox="1">
              <a:spLocks noChangeArrowheads="1"/>
            </p:cNvSpPr>
            <p:nvPr/>
          </p:nvSpPr>
          <p:spPr bwMode="auto">
            <a:xfrm>
              <a:off x="6016625" y="2262188"/>
              <a:ext cx="148907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ts val="688"/>
                </a:spcBef>
                <a:buClrTx/>
                <a:buFontTx/>
                <a:buNone/>
              </a:pPr>
              <a:r>
                <a:rPr lang="en-US" altLang="en-US" sz="1100" b="1" dirty="0">
                  <a:solidFill>
                    <a:srgbClr val="000000"/>
                  </a:solidFill>
                </a:rPr>
                <a:t>Cyan</a:t>
              </a:r>
            </a:p>
          </p:txBody>
        </p:sp>
        <p:sp>
          <p:nvSpPr>
            <p:cNvPr id="25611" name="Text Box 10"/>
            <p:cNvSpPr txBox="1">
              <a:spLocks noChangeArrowheads="1"/>
            </p:cNvSpPr>
            <p:nvPr/>
          </p:nvSpPr>
          <p:spPr bwMode="auto">
            <a:xfrm>
              <a:off x="6042025" y="3575050"/>
              <a:ext cx="148907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ts val="688"/>
                </a:spcBef>
                <a:buClrTx/>
                <a:buFontTx/>
                <a:buNone/>
              </a:pPr>
              <a:r>
                <a:rPr lang="en-US" altLang="en-US" sz="1100" b="1" dirty="0">
                  <a:solidFill>
                    <a:srgbClr val="000000"/>
                  </a:solidFill>
                </a:rPr>
                <a:t>Magenta</a:t>
              </a:r>
            </a:p>
          </p:txBody>
        </p:sp>
        <p:sp>
          <p:nvSpPr>
            <p:cNvPr id="25612" name="Text Box 11"/>
            <p:cNvSpPr txBox="1">
              <a:spLocks noChangeArrowheads="1"/>
            </p:cNvSpPr>
            <p:nvPr/>
          </p:nvSpPr>
          <p:spPr bwMode="auto">
            <a:xfrm>
              <a:off x="6054725" y="4851400"/>
              <a:ext cx="148907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ts val="688"/>
                </a:spcBef>
                <a:buClrTx/>
                <a:buFontTx/>
                <a:buNone/>
              </a:pPr>
              <a:r>
                <a:rPr lang="en-US" altLang="en-US" sz="1100" b="1" dirty="0">
                  <a:solidFill>
                    <a:srgbClr val="000000"/>
                  </a:solidFill>
                </a:rPr>
                <a:t>Yellow</a:t>
              </a:r>
            </a:p>
          </p:txBody>
        </p:sp>
        <p:sp>
          <p:nvSpPr>
            <p:cNvPr id="25613" name="Text Box 12"/>
            <p:cNvSpPr txBox="1">
              <a:spLocks noChangeArrowheads="1"/>
            </p:cNvSpPr>
            <p:nvPr/>
          </p:nvSpPr>
          <p:spPr bwMode="auto">
            <a:xfrm>
              <a:off x="6054725" y="6151563"/>
              <a:ext cx="148907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ts val="688"/>
                </a:spcBef>
                <a:buClrTx/>
                <a:buFontTx/>
                <a:buNone/>
              </a:pPr>
              <a:r>
                <a:rPr lang="en-US" altLang="en-US" sz="1100" b="1" dirty="0">
                  <a:solidFill>
                    <a:srgbClr val="000000"/>
                  </a:solidFill>
                </a:rPr>
                <a:t>Black</a:t>
              </a:r>
            </a:p>
          </p:txBody>
        </p:sp>
        <p:sp>
          <p:nvSpPr>
            <p:cNvPr id="25614" name="Line 13"/>
            <p:cNvSpPr>
              <a:spLocks noChangeShapeType="1"/>
            </p:cNvSpPr>
            <p:nvPr/>
          </p:nvSpPr>
          <p:spPr bwMode="auto">
            <a:xfrm>
              <a:off x="4562475" y="3746500"/>
              <a:ext cx="1371600" cy="1588"/>
            </a:xfrm>
            <a:prstGeom prst="line">
              <a:avLst/>
            </a:prstGeom>
            <a:noFill/>
            <a:ln w="19080" cap="sq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615" name="Text Box 14"/>
            <p:cNvSpPr txBox="1">
              <a:spLocks noChangeArrowheads="1"/>
            </p:cNvSpPr>
            <p:nvPr/>
          </p:nvSpPr>
          <p:spPr bwMode="auto">
            <a:xfrm>
              <a:off x="4467225" y="3475038"/>
              <a:ext cx="1490663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ts val="688"/>
                </a:spcBef>
                <a:buClrTx/>
                <a:buFontTx/>
                <a:buNone/>
              </a:pPr>
              <a:r>
                <a:rPr lang="en-US" altLang="en-US" sz="1100" b="1" dirty="0">
                  <a:solidFill>
                    <a:srgbClr val="000000"/>
                  </a:solidFill>
                </a:rPr>
                <a:t>Separations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88016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Separations Preview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29</a:t>
            </a:fld>
            <a:endParaRPr lang="en-US" dirty="0"/>
          </a:p>
        </p:txBody>
      </p:sp>
      <p:pic>
        <p:nvPicPr>
          <p:cNvPr id="26627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19400" y="2057400"/>
            <a:ext cx="3505200" cy="337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1486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Bleed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 dirty="0"/>
          </a:p>
        </p:txBody>
      </p:sp>
      <p:pic>
        <p:nvPicPr>
          <p:cNvPr id="4099" name="Picture 1" descr="ble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975" y="1371600"/>
            <a:ext cx="7294563" cy="479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94057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Flattening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30</a:t>
            </a:fld>
            <a:endParaRPr lang="en-US" dirty="0"/>
          </a:p>
        </p:txBody>
      </p:sp>
      <p:grpSp>
        <p:nvGrpSpPr>
          <p:cNvPr id="27651" name="Group 1"/>
          <p:cNvGrpSpPr>
            <a:grpSpLocks/>
          </p:cNvGrpSpPr>
          <p:nvPr/>
        </p:nvGrpSpPr>
        <p:grpSpPr bwMode="auto">
          <a:xfrm>
            <a:off x="1828800" y="2699609"/>
            <a:ext cx="5622926" cy="1991132"/>
            <a:chOff x="690563" y="2314575"/>
            <a:chExt cx="7899400" cy="2715578"/>
          </a:xfrm>
        </p:grpSpPr>
        <p:pic>
          <p:nvPicPr>
            <p:cNvPr id="27652" name="Picture 2" descr="C:\Documents and Settings\tmurphy.LOGOPS\My Documents\+LO\092022\ov9-4a.png"/>
            <p:cNvPicPr>
              <a:picLocks noChangeAspect="1" noChangeArrowheads="1"/>
            </p:cNvPicPr>
            <p:nvPr/>
          </p:nvPicPr>
          <p:blipFill>
            <a:blip r:embed="rId3" r:link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563" y="2328863"/>
              <a:ext cx="3460750" cy="2116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3" name="Picture 3" descr="C:\Documents and Settings\tmurphy.LOGOPS\My Documents\+LO\092022\ov9-4b.png"/>
            <p:cNvPicPr>
              <a:picLocks noChangeAspect="1" noChangeArrowheads="1"/>
            </p:cNvPicPr>
            <p:nvPr/>
          </p:nvPicPr>
          <p:blipFill>
            <a:blip r:embed="rId5" r:link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5800" y="2314575"/>
              <a:ext cx="4094163" cy="2166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4" name="Text Box 4"/>
            <p:cNvSpPr txBox="1">
              <a:spLocks noChangeArrowheads="1"/>
            </p:cNvSpPr>
            <p:nvPr/>
          </p:nvSpPr>
          <p:spPr bwMode="auto">
            <a:xfrm>
              <a:off x="690563" y="4481512"/>
              <a:ext cx="3104450" cy="548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ts val="688"/>
                </a:spcBef>
                <a:buClrTx/>
                <a:buFontTx/>
                <a:buNone/>
              </a:pPr>
              <a:r>
                <a:rPr lang="en-US" altLang="en-US" sz="1100" b="1" dirty="0">
                  <a:solidFill>
                    <a:srgbClr val="000000"/>
                  </a:solidFill>
                </a:rPr>
                <a:t>Transparent object before flattening </a:t>
              </a:r>
            </a:p>
          </p:txBody>
        </p:sp>
        <p:sp>
          <p:nvSpPr>
            <p:cNvPr id="27655" name="Text Box 5"/>
            <p:cNvSpPr txBox="1">
              <a:spLocks noChangeArrowheads="1"/>
            </p:cNvSpPr>
            <p:nvPr/>
          </p:nvSpPr>
          <p:spPr bwMode="auto">
            <a:xfrm>
              <a:off x="4544363" y="4572000"/>
              <a:ext cx="3853800" cy="334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0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FF9900"/>
                </a:buClr>
                <a:buChar char="•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6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FF9900"/>
                </a:buClr>
                <a:buChar char="–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Char char="»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1400">
                  <a:solidFill>
                    <a:schemeClr val="tx1"/>
                  </a:solidFill>
                  <a:latin typeface="Arial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ts val="688"/>
                </a:spcBef>
                <a:buClrTx/>
                <a:buFontTx/>
                <a:buNone/>
              </a:pPr>
              <a:r>
                <a:rPr lang="en-US" altLang="en-US" sz="1100" b="1" dirty="0">
                  <a:solidFill>
                    <a:srgbClr val="000000"/>
                  </a:solidFill>
                </a:rPr>
                <a:t>After flattening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49102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Flattener Preview Panel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31</a:t>
            </a:fld>
            <a:endParaRPr lang="en-US" dirty="0"/>
          </a:p>
        </p:txBody>
      </p:sp>
      <p:pic>
        <p:nvPicPr>
          <p:cNvPr id="28675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765026" y="2209800"/>
            <a:ext cx="3613948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7806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Booklet Spreads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Print Booklet feature allows you to create printer spreads for professional printing</a:t>
            </a:r>
          </a:p>
          <a:p>
            <a:r>
              <a:rPr lang="en-US" dirty="0"/>
              <a:t>When editing a booklet, the pages will appear in sequential order in the layout window</a:t>
            </a:r>
          </a:p>
          <a:p>
            <a:r>
              <a:rPr lang="en-US" dirty="0"/>
              <a:t>Printer spreads, however, are organized so that pages are printed on the same sheet but still end up in the appropriate order</a:t>
            </a:r>
          </a:p>
          <a:p>
            <a:r>
              <a:rPr lang="en-US" dirty="0"/>
              <a:t>Process of creating printer spreads from layout spreads is called imposition</a:t>
            </a:r>
          </a:p>
          <a:p>
            <a:r>
              <a:rPr lang="en-US" dirty="0"/>
              <a:t>Spacing between pages, margins, bleed, and creep can all be adjusted</a:t>
            </a:r>
          </a:p>
          <a:p>
            <a:r>
              <a:rPr lang="en-US" dirty="0"/>
              <a:t>Layout of InDesign document is not affected</a:t>
            </a:r>
          </a:p>
        </p:txBody>
      </p:sp>
    </p:spTree>
    <p:extLst>
      <p:ext uri="{BB962C8B-B14F-4D97-AF65-F5344CB8AC3E}">
        <p14:creationId xmlns:p14="http://schemas.microsoft.com/office/powerpoint/2010/main" val="26303141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BB557E-D384-40FC-A061-9FF19975D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3C1105-28BB-410C-896F-A870EB45DF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Previewing the Print Output</a:t>
            </a:r>
          </a:p>
        </p:txBody>
      </p:sp>
    </p:spTree>
    <p:extLst>
      <p:ext uri="{BB962C8B-B14F-4D97-AF65-F5344CB8AC3E}">
        <p14:creationId xmlns:p14="http://schemas.microsoft.com/office/powerpoint/2010/main" val="37652886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Print Presets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Settings that determine the print output of a file</a:t>
            </a:r>
          </a:p>
          <a:p>
            <a:r>
              <a:rPr lang="en-US" dirty="0"/>
              <a:t>Customize the print settings and type of printer</a:t>
            </a:r>
          </a:p>
          <a:p>
            <a:r>
              <a:rPr lang="en-US" dirty="0"/>
              <a:t>Saved presets will be available for any document</a:t>
            </a:r>
          </a:p>
          <a:p>
            <a:r>
              <a:rPr lang="en-US" dirty="0"/>
              <a:t>Can be treated either by defining them or by saving current ones</a:t>
            </a:r>
          </a:p>
        </p:txBody>
      </p:sp>
    </p:spTree>
    <p:extLst>
      <p:ext uri="{BB962C8B-B14F-4D97-AF65-F5344CB8AC3E}">
        <p14:creationId xmlns:p14="http://schemas.microsoft.com/office/powerpoint/2010/main" val="40151414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Trapping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a document page contains multiple colors, more than one ink has to be used for printing</a:t>
            </a:r>
          </a:p>
          <a:p>
            <a:r>
              <a:rPr lang="en-US" dirty="0"/>
              <a:t>Inks used must align properly</a:t>
            </a:r>
          </a:p>
          <a:p>
            <a:r>
              <a:rPr lang="en-US" dirty="0"/>
              <a:t>Gaps may occur between two different colors</a:t>
            </a:r>
          </a:p>
          <a:p>
            <a:r>
              <a:rPr lang="en-US" dirty="0"/>
              <a:t>Process of filling the gaps between different colors is called trapping</a:t>
            </a:r>
          </a:p>
        </p:txBody>
      </p:sp>
    </p:spTree>
    <p:extLst>
      <p:ext uri="{BB962C8B-B14F-4D97-AF65-F5344CB8AC3E}">
        <p14:creationId xmlns:p14="http://schemas.microsoft.com/office/powerpoint/2010/main" val="5792726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Ink Manager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32F228-148E-406A-BF70-6C41A0151F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300" y="1447800"/>
            <a:ext cx="5867400" cy="455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4909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Printer Driver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Useful when there is more than one type of printer</a:t>
            </a:r>
          </a:p>
          <a:p>
            <a:r>
              <a:rPr lang="en-US" dirty="0"/>
              <a:t>Change printer driver settings with the </a:t>
            </a:r>
            <a:r>
              <a:rPr lang="en-US" b="1" dirty="0"/>
              <a:t>Setup</a:t>
            </a:r>
            <a:r>
              <a:rPr lang="en-US" dirty="0"/>
              <a:t> button</a:t>
            </a:r>
          </a:p>
          <a:p>
            <a:r>
              <a:rPr lang="en-US" dirty="0"/>
              <a:t>Printer driver settings are usually saved in the </a:t>
            </a:r>
            <a:r>
              <a:rPr lang="en-US" b="1" dirty="0"/>
              <a:t>Print</a:t>
            </a:r>
            <a:r>
              <a:rPr lang="en-US" dirty="0"/>
              <a:t> dialog box</a:t>
            </a:r>
          </a:p>
          <a:p>
            <a:r>
              <a:rPr lang="en-US" dirty="0"/>
              <a:t>Using the </a:t>
            </a:r>
            <a:r>
              <a:rPr lang="en-US" b="1" dirty="0"/>
              <a:t>Print</a:t>
            </a:r>
            <a:r>
              <a:rPr lang="en-US" dirty="0"/>
              <a:t> dialog box is the easiest way to change your printer driver</a:t>
            </a:r>
          </a:p>
        </p:txBody>
      </p:sp>
    </p:spTree>
    <p:extLst>
      <p:ext uri="{BB962C8B-B14F-4D97-AF65-F5344CB8AC3E}">
        <p14:creationId xmlns:p14="http://schemas.microsoft.com/office/powerpoint/2010/main" val="40632649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BB557E-D384-40FC-A061-9FF19975D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3C1105-28BB-410C-896F-A870EB45DF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Print Presets</a:t>
            </a:r>
          </a:p>
        </p:txBody>
      </p:sp>
    </p:spTree>
    <p:extLst>
      <p:ext uri="{BB962C8B-B14F-4D97-AF65-F5344CB8AC3E}">
        <p14:creationId xmlns:p14="http://schemas.microsoft.com/office/powerpoint/2010/main" val="6242082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does the </a:t>
            </a:r>
            <a:r>
              <a:rPr lang="en-US" b="1" dirty="0"/>
              <a:t>Articles</a:t>
            </a:r>
            <a:r>
              <a:rPr lang="en-US" dirty="0"/>
              <a:t> panel assist in the task of exporting your document for other formats?</a:t>
            </a:r>
          </a:p>
          <a:p>
            <a:r>
              <a:rPr lang="en-US" dirty="0"/>
              <a:t>What are some of the things you need to consider when you are exporting documents to other formats?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534458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Printer Marks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 dirty="0"/>
          </a:p>
        </p:txBody>
      </p:sp>
      <p:grpSp>
        <p:nvGrpSpPr>
          <p:cNvPr id="5123" name="Group 1"/>
          <p:cNvGrpSpPr>
            <a:grpSpLocks/>
          </p:cNvGrpSpPr>
          <p:nvPr/>
        </p:nvGrpSpPr>
        <p:grpSpPr bwMode="auto">
          <a:xfrm>
            <a:off x="457200" y="2792681"/>
            <a:ext cx="8185150" cy="1804988"/>
            <a:chOff x="460375" y="2632075"/>
            <a:chExt cx="8185150" cy="1804988"/>
          </a:xfrm>
        </p:grpSpPr>
        <p:pic>
          <p:nvPicPr>
            <p:cNvPr id="5124" name="Picture 2" descr="C:\Documents and Settings\tmurphy.LOGOPS\My Documents\+LO\092022\ov8-2.png"/>
            <p:cNvPicPr>
              <a:picLocks noChangeAspect="1" noChangeArrowheads="1"/>
            </p:cNvPicPr>
            <p:nvPr/>
          </p:nvPicPr>
          <p:blipFill>
            <a:blip r:embed="rId3" r:link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2313" y="3095625"/>
              <a:ext cx="7316787" cy="1038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25" name="Group 3"/>
            <p:cNvGrpSpPr>
              <a:grpSpLocks/>
            </p:cNvGrpSpPr>
            <p:nvPr/>
          </p:nvGrpSpPr>
          <p:grpSpPr bwMode="auto">
            <a:xfrm>
              <a:off x="460375" y="2632075"/>
              <a:ext cx="1471613" cy="693738"/>
              <a:chOff x="290" y="1658"/>
              <a:chExt cx="927" cy="437"/>
            </a:xfrm>
          </p:grpSpPr>
          <p:sp>
            <p:nvSpPr>
              <p:cNvPr id="5135" name="Line 4"/>
              <p:cNvSpPr>
                <a:spLocks noChangeShapeType="1"/>
              </p:cNvSpPr>
              <p:nvPr/>
            </p:nvSpPr>
            <p:spPr bwMode="auto">
              <a:xfrm flipV="1">
                <a:off x="733" y="1817"/>
                <a:ext cx="0" cy="27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" name="AutoShape 5"/>
              <p:cNvSpPr>
                <a:spLocks noChangeArrowheads="1"/>
              </p:cNvSpPr>
              <p:nvPr/>
            </p:nvSpPr>
            <p:spPr bwMode="auto">
              <a:xfrm>
                <a:off x="290" y="1658"/>
                <a:ext cx="927" cy="170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EBEBEB"/>
                  </a:gs>
                </a:gsLst>
                <a:lin ang="2700000" scaled="1"/>
              </a:gradFill>
              <a:ln>
                <a:noFill/>
              </a:ln>
              <a:effectLst>
                <a:outerShdw blurRad="63500" dist="25456" dir="2700000" algn="ctr" rotWithShape="0">
                  <a:srgbClr val="000000">
                    <a:alpha val="75014"/>
                  </a:srgbClr>
                </a:outerShdw>
              </a:effectLst>
              <a:extLst/>
            </p:spPr>
            <p:txBody>
              <a:bodyPr lIns="90000" tIns="46800" rIns="90000" bIns="46800" anchor="ctr"/>
              <a:lstStyle/>
              <a:p>
                <a:pPr algn="ctr" eaLnBrk="1" hangingPunct="1">
                  <a:buSzPct val="10000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US" sz="1100" b="1" dirty="0">
                    <a:solidFill>
                      <a:srgbClr val="000000"/>
                    </a:solidFill>
                    <a:ea typeface="ＭＳ Ｐゴシック" charset="0"/>
                    <a:cs typeface="ＭＳ Ｐゴシック" charset="0"/>
                  </a:rPr>
                  <a:t>Registration mark</a:t>
                </a:r>
              </a:p>
            </p:txBody>
          </p:sp>
        </p:grp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4572000" y="2643188"/>
              <a:ext cx="909638" cy="682625"/>
              <a:chOff x="2880" y="1665"/>
              <a:chExt cx="573" cy="430"/>
            </a:xfrm>
          </p:grpSpPr>
          <p:sp>
            <p:nvSpPr>
              <p:cNvPr id="5133" name="Line 7"/>
              <p:cNvSpPr>
                <a:spLocks noChangeShapeType="1"/>
              </p:cNvSpPr>
              <p:nvPr/>
            </p:nvSpPr>
            <p:spPr bwMode="auto">
              <a:xfrm flipV="1">
                <a:off x="3184" y="1817"/>
                <a:ext cx="0" cy="27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0" name="AutoShape 8"/>
              <p:cNvSpPr>
                <a:spLocks noChangeArrowheads="1"/>
              </p:cNvSpPr>
              <p:nvPr/>
            </p:nvSpPr>
            <p:spPr bwMode="auto">
              <a:xfrm>
                <a:off x="2880" y="1665"/>
                <a:ext cx="573" cy="170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EBEBEB"/>
                  </a:gs>
                </a:gsLst>
                <a:lin ang="2700000" scaled="1"/>
              </a:gradFill>
              <a:ln>
                <a:noFill/>
              </a:ln>
              <a:effectLst>
                <a:outerShdw blurRad="63500" dist="25456" dir="2700000" algn="ctr" rotWithShape="0">
                  <a:srgbClr val="000000">
                    <a:alpha val="75014"/>
                  </a:srgbClr>
                </a:outerShdw>
              </a:effectLst>
              <a:extLst/>
            </p:spPr>
            <p:txBody>
              <a:bodyPr lIns="90000" tIns="46800" rIns="90000" bIns="46800" anchor="ctr"/>
              <a:lstStyle/>
              <a:p>
                <a:pPr algn="ctr" eaLnBrk="1" hangingPunct="1">
                  <a:buSzPct val="10000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US" sz="1100" b="1" dirty="0">
                    <a:solidFill>
                      <a:srgbClr val="000000"/>
                    </a:solidFill>
                    <a:ea typeface="ＭＳ Ｐゴシック" charset="0"/>
                    <a:cs typeface="ＭＳ Ｐゴシック" charset="0"/>
                  </a:rPr>
                  <a:t>Color bar</a:t>
                </a:r>
              </a:p>
            </p:txBody>
          </p:sp>
        </p:grpSp>
        <p:grpSp>
          <p:nvGrpSpPr>
            <p:cNvPr id="5127" name="Group 9"/>
            <p:cNvGrpSpPr>
              <a:grpSpLocks/>
            </p:cNvGrpSpPr>
            <p:nvPr/>
          </p:nvGrpSpPr>
          <p:grpSpPr bwMode="auto">
            <a:xfrm>
              <a:off x="6994525" y="3768725"/>
              <a:ext cx="1471613" cy="668338"/>
              <a:chOff x="4406" y="2374"/>
              <a:chExt cx="927" cy="421"/>
            </a:xfrm>
          </p:grpSpPr>
          <p:sp>
            <p:nvSpPr>
              <p:cNvPr id="5131" name="Line 10"/>
              <p:cNvSpPr>
                <a:spLocks noChangeShapeType="1"/>
              </p:cNvSpPr>
              <p:nvPr/>
            </p:nvSpPr>
            <p:spPr bwMode="auto">
              <a:xfrm flipH="1">
                <a:off x="4863" y="2374"/>
                <a:ext cx="4" cy="275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3" name="AutoShape 11"/>
              <p:cNvSpPr>
                <a:spLocks noChangeArrowheads="1"/>
              </p:cNvSpPr>
              <p:nvPr/>
            </p:nvSpPr>
            <p:spPr bwMode="auto">
              <a:xfrm>
                <a:off x="4406" y="2625"/>
                <a:ext cx="927" cy="170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EBEBEB"/>
                  </a:gs>
                </a:gsLst>
                <a:lin ang="2700000" scaled="1"/>
              </a:gradFill>
              <a:ln>
                <a:noFill/>
              </a:ln>
              <a:effectLst>
                <a:outerShdw blurRad="63500" dist="25456" dir="2700000" algn="ctr" rotWithShape="0">
                  <a:srgbClr val="000000">
                    <a:alpha val="75014"/>
                  </a:srgbClr>
                </a:outerShdw>
              </a:effectLst>
              <a:extLst/>
            </p:spPr>
            <p:txBody>
              <a:bodyPr lIns="90000" tIns="46800" rIns="90000" bIns="46800" anchor="ctr"/>
              <a:lstStyle/>
              <a:p>
                <a:pPr algn="ctr" eaLnBrk="1" hangingPunct="1">
                  <a:buSzPct val="10000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US" sz="1100" b="1" dirty="0">
                    <a:solidFill>
                      <a:srgbClr val="000000"/>
                    </a:solidFill>
                    <a:ea typeface="ＭＳ Ｐゴシック" charset="0"/>
                    <a:cs typeface="ＭＳ Ｐゴシック" charset="0"/>
                  </a:rPr>
                  <a:t>Crop marks</a:t>
                </a:r>
              </a:p>
            </p:txBody>
          </p:sp>
        </p:grpSp>
        <p:grpSp>
          <p:nvGrpSpPr>
            <p:cNvPr id="5128" name="Group 12"/>
            <p:cNvGrpSpPr>
              <a:grpSpLocks/>
            </p:cNvGrpSpPr>
            <p:nvPr/>
          </p:nvGrpSpPr>
          <p:grpSpPr bwMode="auto">
            <a:xfrm>
              <a:off x="7173913" y="2632075"/>
              <a:ext cx="1471612" cy="693738"/>
              <a:chOff x="4519" y="1658"/>
              <a:chExt cx="927" cy="437"/>
            </a:xfrm>
          </p:grpSpPr>
          <p:sp>
            <p:nvSpPr>
              <p:cNvPr id="5129" name="Line 13"/>
              <p:cNvSpPr>
                <a:spLocks noChangeShapeType="1"/>
              </p:cNvSpPr>
              <p:nvPr/>
            </p:nvSpPr>
            <p:spPr bwMode="auto">
              <a:xfrm flipV="1">
                <a:off x="4962" y="1817"/>
                <a:ext cx="0" cy="279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" name="AutoShape 14"/>
              <p:cNvSpPr>
                <a:spLocks noChangeArrowheads="1"/>
              </p:cNvSpPr>
              <p:nvPr/>
            </p:nvSpPr>
            <p:spPr bwMode="auto">
              <a:xfrm>
                <a:off x="4519" y="1658"/>
                <a:ext cx="927" cy="170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EBEBEB"/>
                  </a:gs>
                </a:gsLst>
                <a:lin ang="2700000" scaled="1"/>
              </a:gradFill>
              <a:ln>
                <a:noFill/>
              </a:ln>
              <a:effectLst>
                <a:outerShdw blurRad="63500" dist="25456" dir="2700000" algn="ctr" rotWithShape="0">
                  <a:srgbClr val="000000">
                    <a:alpha val="75014"/>
                  </a:srgbClr>
                </a:outerShdw>
              </a:effectLst>
              <a:extLst/>
            </p:spPr>
            <p:txBody>
              <a:bodyPr lIns="90000" tIns="46800" rIns="90000" bIns="46800" anchor="ctr"/>
              <a:lstStyle/>
              <a:p>
                <a:pPr algn="ctr" eaLnBrk="1" hangingPunct="1">
                  <a:buSzPct val="100000"/>
                  <a:tabLst>
                    <a:tab pos="0" algn="l"/>
                    <a:tab pos="457200" algn="l"/>
                    <a:tab pos="914400" algn="l"/>
                    <a:tab pos="1371600" algn="l"/>
                    <a:tab pos="1828800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</a:tabLst>
                  <a:defRPr/>
                </a:pPr>
                <a:r>
                  <a:rPr lang="en-US" sz="1100" b="1" dirty="0">
                    <a:solidFill>
                      <a:srgbClr val="000000"/>
                    </a:solidFill>
                    <a:ea typeface="ＭＳ Ｐゴシック" charset="0"/>
                    <a:cs typeface="ＭＳ Ｐゴシック" charset="0"/>
                  </a:rPr>
                  <a:t>Bleed marks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2961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Compatibility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95F0D5-B86C-41E7-BE23-4872E068BA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878" y="2286000"/>
            <a:ext cx="8098245" cy="2571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286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Compression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 dirty="0"/>
          </a:p>
        </p:txBody>
      </p:sp>
      <p:pic>
        <p:nvPicPr>
          <p:cNvPr id="7171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842255" y="1371600"/>
            <a:ext cx="5459490" cy="4676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673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Output Space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Color Conversion</a:t>
            </a:r>
          </a:p>
          <a:p>
            <a:r>
              <a:rPr lang="en-US" dirty="0"/>
              <a:t>Destination</a:t>
            </a:r>
          </a:p>
          <a:p>
            <a:r>
              <a:rPr lang="en-US" dirty="0"/>
              <a:t>Profile Inclusion Policy</a:t>
            </a:r>
          </a:p>
          <a:p>
            <a:r>
              <a:rPr lang="en-US" dirty="0"/>
              <a:t>Simulate Overprint</a:t>
            </a:r>
          </a:p>
          <a:p>
            <a:r>
              <a:rPr lang="en-US" dirty="0"/>
              <a:t>Ink Manager</a:t>
            </a:r>
          </a:p>
          <a:p>
            <a:r>
              <a:rPr lang="en-US" dirty="0"/>
              <a:t>Output Intent Profile Name</a:t>
            </a:r>
          </a:p>
          <a:p>
            <a:r>
              <a:rPr lang="en-US" dirty="0"/>
              <a:t>Output Condition Name</a:t>
            </a:r>
          </a:p>
          <a:p>
            <a:r>
              <a:rPr lang="en-US" dirty="0"/>
              <a:t>Output Condition Identifier</a:t>
            </a:r>
          </a:p>
          <a:p>
            <a:r>
              <a:rPr lang="en-US" dirty="0"/>
              <a:t>Registry Name</a:t>
            </a:r>
          </a:p>
        </p:txBody>
      </p:sp>
    </p:spTree>
    <p:extLst>
      <p:ext uri="{BB962C8B-B14F-4D97-AF65-F5344CB8AC3E}">
        <p14:creationId xmlns:p14="http://schemas.microsoft.com/office/powerpoint/2010/main" val="3192395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BB557E-D384-40FC-A061-9FF19975D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3C1105-28BB-410C-896F-A870EB45DF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Exporting PDF Files for Print</a:t>
            </a:r>
          </a:p>
        </p:txBody>
      </p:sp>
    </p:spTree>
    <p:extLst>
      <p:ext uri="{BB962C8B-B14F-4D97-AF65-F5344CB8AC3E}">
        <p14:creationId xmlns:p14="http://schemas.microsoft.com/office/powerpoint/2010/main" val="605910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/>
              <a:t>The Export to Interactive PDF Dialog Box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844CDF-BF21-4714-A6BA-5B517C4C87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2128" y="1219008"/>
            <a:ext cx="5679745" cy="502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779151"/>
      </p:ext>
    </p:extLst>
  </p:cSld>
  <p:clrMapOvr>
    <a:masterClrMapping/>
  </p:clrMapOvr>
</p:sld>
</file>

<file path=ppt/theme/theme1.xml><?xml version="1.0" encoding="utf-8"?>
<a:theme xmlns:a="http://schemas.openxmlformats.org/drawingml/2006/main" name="1_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6BD36C8-305F-4882-A7F2-4FEC1771BF9B}" vid="{8C8C92D2-93BC-4A65-94B1-661E8020A0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</TotalTime>
  <Words>891</Words>
  <Application>Microsoft Office PowerPoint</Application>
  <PresentationFormat>On-screen Show (4:3)</PresentationFormat>
  <Paragraphs>199</Paragraphs>
  <Slides>39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Arial</vt:lpstr>
      <vt:lpstr>Calibri</vt:lpstr>
      <vt:lpstr>Myriad Pro</vt:lpstr>
      <vt:lpstr>1_LO Choice</vt:lpstr>
      <vt:lpstr>Publishing InDesign Files for Other  Formats and Customizing Print Settings</vt:lpstr>
      <vt:lpstr>Grayscale Output</vt:lpstr>
      <vt:lpstr>Bleed</vt:lpstr>
      <vt:lpstr>Printer Marks</vt:lpstr>
      <vt:lpstr>Compatibility</vt:lpstr>
      <vt:lpstr>Compression</vt:lpstr>
      <vt:lpstr>Output Space</vt:lpstr>
      <vt:lpstr>PowerPoint Presentation</vt:lpstr>
      <vt:lpstr>The Export to Interactive PDF Dialog Box</vt:lpstr>
      <vt:lpstr>PDF Form Objects</vt:lpstr>
      <vt:lpstr>The Export SWF Dialog Box</vt:lpstr>
      <vt:lpstr>The Export Flash CS6 Professional (FLA) Dialog Box</vt:lpstr>
      <vt:lpstr>PowerPoint Presentation</vt:lpstr>
      <vt:lpstr>Articles</vt:lpstr>
      <vt:lpstr>The Articles Panel</vt:lpstr>
      <vt:lpstr>XHTML</vt:lpstr>
      <vt:lpstr>EPUB</vt:lpstr>
      <vt:lpstr>The EPUB Reflowable Layout Export Options Dialog Box</vt:lpstr>
      <vt:lpstr>PowerPoint Presentation</vt:lpstr>
      <vt:lpstr>Color Management</vt:lpstr>
      <vt:lpstr>Color Profiles</vt:lpstr>
      <vt:lpstr>Spot Colors and Process Colors</vt:lpstr>
      <vt:lpstr>Transparency Blend Space</vt:lpstr>
      <vt:lpstr>The Color Settings Dialog Box</vt:lpstr>
      <vt:lpstr>Mixed RGB and CMYK Workflows</vt:lpstr>
      <vt:lpstr>PowerPoint Presentation</vt:lpstr>
      <vt:lpstr>Overprint</vt:lpstr>
      <vt:lpstr>Separations</vt:lpstr>
      <vt:lpstr>The Separations Preview Panel</vt:lpstr>
      <vt:lpstr>Flattening</vt:lpstr>
      <vt:lpstr>The Flattener Preview Panel</vt:lpstr>
      <vt:lpstr>Booklet Spreads</vt:lpstr>
      <vt:lpstr>PowerPoint Presentation</vt:lpstr>
      <vt:lpstr>Print Presets</vt:lpstr>
      <vt:lpstr>Trapping</vt:lpstr>
      <vt:lpstr>The Ink Manager Dialog Box</vt:lpstr>
      <vt:lpstr>Printer Driver</vt:lpstr>
      <vt:lpstr>PowerPoint Presentation</vt:lpstr>
      <vt:lpstr>Reflective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 Perry</dc:creator>
  <cp:lastModifiedBy>Peter Bauer</cp:lastModifiedBy>
  <cp:revision>34</cp:revision>
  <dcterms:created xsi:type="dcterms:W3CDTF">2016-08-03T19:19:13Z</dcterms:created>
  <dcterms:modified xsi:type="dcterms:W3CDTF">2019-02-20T19:05:16Z</dcterms:modified>
</cp:coreProperties>
</file>