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29"/>
  </p:notesMasterIdLst>
  <p:handoutMasterIdLst>
    <p:handoutMasterId r:id="rId30"/>
  </p:handoutMasterIdLst>
  <p:sldIdLst>
    <p:sldId id="261" r:id="rId2"/>
    <p:sldId id="279" r:id="rId3"/>
    <p:sldId id="262" r:id="rId4"/>
    <p:sldId id="278" r:id="rId5"/>
    <p:sldId id="284" r:id="rId6"/>
    <p:sldId id="281" r:id="rId7"/>
    <p:sldId id="282" r:id="rId8"/>
    <p:sldId id="283" r:id="rId9"/>
    <p:sldId id="277" r:id="rId10"/>
    <p:sldId id="263" r:id="rId11"/>
    <p:sldId id="285" r:id="rId12"/>
    <p:sldId id="286" r:id="rId13"/>
    <p:sldId id="266" r:id="rId14"/>
    <p:sldId id="267" r:id="rId15"/>
    <p:sldId id="287" r:id="rId16"/>
    <p:sldId id="268" r:id="rId17"/>
    <p:sldId id="269" r:id="rId18"/>
    <p:sldId id="270" r:id="rId19"/>
    <p:sldId id="271" r:id="rId20"/>
    <p:sldId id="272" r:id="rId21"/>
    <p:sldId id="289" r:id="rId22"/>
    <p:sldId id="273" r:id="rId23"/>
    <p:sldId id="274" r:id="rId24"/>
    <p:sldId id="275" r:id="rId25"/>
    <p:sldId id="276" r:id="rId26"/>
    <p:sldId id="290" r:id="rId27"/>
    <p:sldId id="260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il Sandler" initials="G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6374" autoAdjust="0"/>
  </p:normalViewPr>
  <p:slideViewPr>
    <p:cSldViewPr>
      <p:cViewPr>
        <p:scale>
          <a:sx n="130" d="100"/>
          <a:sy n="130" d="100"/>
        </p:scale>
        <p:origin x="109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627A6CB-6B53-4A81-A650-3EEE30D7F8CF}" type="slidenum">
              <a:rPr lang="en-US" altLang="en-US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0703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5D1E596-4190-408B-BD26-92B3D248546E}" type="slidenum">
              <a:rPr lang="en-US" altLang="en-US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8203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09FCE37-30D2-496C-8016-421DCD35BCFD}" type="slidenum">
              <a:rPr lang="en-US" altLang="en-US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25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60DEBD06-0DB9-4800-B1B0-D604E3E2F9FB}" type="slidenum">
              <a:rPr lang="en-US" altLang="en-US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30567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6AECF81-E6B3-4E85-8594-8834DFEA3044}" type="slidenum">
              <a:rPr lang="en-US" altLang="en-US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59610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CA9373E-4051-407C-8D71-D45633D30F0B}" type="slidenum">
              <a:rPr lang="en-US" altLang="en-US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4710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CA9373E-4051-407C-8D71-D45633D30F0B}" type="slidenum">
              <a:rPr lang="en-US" altLang="en-US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4710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CA9373E-4051-407C-8D71-D45633D30F0B}" type="slidenum">
              <a:rPr lang="en-US" altLang="en-US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4710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627A6CB-6B53-4A81-A650-3EEE30D7F8CF}" type="slidenum">
              <a:rPr lang="en-US" altLang="en-US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0703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A23251A4-2A16-4F3A-8215-5E976DDF7463}" type="slidenum">
              <a:rPr lang="en-US" altLang="en-US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8659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66E1572-4EC7-43FD-B089-176723B54961}" type="slidenum">
              <a:rPr lang="en-US" altLang="en-US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3598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A6FAC235-A13A-492D-93F6-FAAE92FD9B17}" type="slidenum">
              <a:rPr lang="en-US" altLang="en-US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3264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C601FB4-3396-46BA-9593-6B6972812C8F}" type="slidenum">
              <a:rPr lang="en-US" altLang="en-US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9949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958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011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852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61141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01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190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035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457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138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3151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062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732481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767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80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092457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7326722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3991025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82580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457608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0937513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990272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90050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1100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21820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5703285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46332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24078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9895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8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20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66448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9582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799" r:id="rId32"/>
    <p:sldLayoutId id="2147483800" r:id="rId33"/>
    <p:sldLayoutId id="2147483801" r:id="rId34"/>
    <p:sldLayoutId id="2147483802" r:id="rId35"/>
    <p:sldLayoutId id="2147483804" r:id="rId3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/\\localhost\C\\Documents%20and%20Settings\tmurphy.LOGOPS\My%20Documents\+LO\092022\ov2-4.png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4" Type="http://schemas.openxmlformats.org/officeDocument/2006/relationships/image" Target="file:///\\localhost\C\\Documents%20and%20Settings\tmurphy.LOGOPS\My%20Documents\+LO\092022\ov2-6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file:///\\localhost\C\\Documents%20and%20Settings\tmurphy.LOGOPS\My%20Documents\+LO\092022\ov2-7.png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Repeating Content</a:t>
            </a:r>
          </a:p>
          <a:p>
            <a:r>
              <a:rPr lang="en-US" dirty="0"/>
              <a:t>Change Text Layouts</a:t>
            </a:r>
          </a:p>
          <a:p>
            <a:r>
              <a:rPr lang="en-US" dirty="0"/>
              <a:t>Create Transparency</a:t>
            </a:r>
          </a:p>
          <a:p>
            <a:r>
              <a:rPr lang="en-US" dirty="0"/>
              <a:t>Anchor Objects and Manage a Library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Managing Advanced Page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Tracking and Kerning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2300972" y="3533775"/>
            <a:ext cx="14906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688"/>
              </a:spcBef>
              <a:buClrTx/>
              <a:buFontTx/>
              <a:buNone/>
            </a:pPr>
            <a:r>
              <a:rPr lang="en-US" altLang="en-US" sz="1100" b="1" dirty="0">
                <a:solidFill>
                  <a:srgbClr val="000000"/>
                </a:solidFill>
              </a:rPr>
              <a:t>Negative value decreases space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5409297" y="3533775"/>
            <a:ext cx="14906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688"/>
              </a:spcBef>
              <a:buClrTx/>
              <a:buFontTx/>
              <a:buNone/>
            </a:pPr>
            <a:r>
              <a:rPr lang="en-US" altLang="en-US" sz="1100" b="1" dirty="0">
                <a:solidFill>
                  <a:srgbClr val="000000"/>
                </a:solidFill>
              </a:rPr>
              <a:t>Positive value increases space</a:t>
            </a:r>
          </a:p>
        </p:txBody>
      </p:sp>
      <p:pic>
        <p:nvPicPr>
          <p:cNvPr id="10245" name="Picture 4" descr="C:\Documents and Settings\tmurphy.LOGOPS\My Documents\+LO\092022\ov2-4.pn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797" y="1746250"/>
            <a:ext cx="6030912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" descr="character spac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284" y="4267200"/>
            <a:ext cx="37973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545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Split and Span Columns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465A98-C191-4621-BCB6-9827FF392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016" y="2209800"/>
            <a:ext cx="5891969" cy="291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30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Sub-columns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465A98-C191-4621-BCB6-9827FF392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017" y="2209800"/>
            <a:ext cx="5891967" cy="291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873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Document Baseline Grid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pic>
        <p:nvPicPr>
          <p:cNvPr id="13315" name="Picture 1" descr="document baseline gri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12925"/>
            <a:ext cx="7908925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700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Scaling and Auto-resize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14339" name="Group 1"/>
          <p:cNvGrpSpPr>
            <a:grpSpLocks/>
          </p:cNvGrpSpPr>
          <p:nvPr/>
        </p:nvGrpSpPr>
        <p:grpSpPr bwMode="auto">
          <a:xfrm>
            <a:off x="1109662" y="2132807"/>
            <a:ext cx="6967538" cy="3429793"/>
            <a:chOff x="1079500" y="2081213"/>
            <a:chExt cx="6967538" cy="3429793"/>
          </a:xfrm>
        </p:grpSpPr>
        <p:pic>
          <p:nvPicPr>
            <p:cNvPr id="14340" name="Picture 1" descr="scaling before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500" y="2081213"/>
              <a:ext cx="3051175" cy="3076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1" name="Picture 2" descr="scaling after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0450" y="2244725"/>
              <a:ext cx="3176588" cy="280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Text Box 4"/>
            <p:cNvSpPr txBox="1">
              <a:spLocks noChangeArrowheads="1"/>
            </p:cNvSpPr>
            <p:nvPr/>
          </p:nvSpPr>
          <p:spPr bwMode="auto">
            <a:xfrm>
              <a:off x="1859756" y="5249069"/>
              <a:ext cx="1490662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Before scaling</a:t>
              </a:r>
            </a:p>
          </p:txBody>
        </p:sp>
        <p:sp>
          <p:nvSpPr>
            <p:cNvPr id="14343" name="Text Box 5"/>
            <p:cNvSpPr txBox="1">
              <a:spLocks noChangeArrowheads="1"/>
            </p:cNvSpPr>
            <p:nvPr/>
          </p:nvSpPr>
          <p:spPr bwMode="auto">
            <a:xfrm>
              <a:off x="5713412" y="5249068"/>
              <a:ext cx="1490663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After scaling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2532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BE4429-B48A-4688-8000-BA0AA8A39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69B650-EA8D-442D-BB79-F7B6A03844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Changing Text Layouts</a:t>
            </a:r>
          </a:p>
        </p:txBody>
      </p:sp>
    </p:spTree>
    <p:extLst>
      <p:ext uri="{BB962C8B-B14F-4D97-AF65-F5344CB8AC3E}">
        <p14:creationId xmlns:p14="http://schemas.microsoft.com/office/powerpoint/2010/main" val="580059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Transparency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pic>
        <p:nvPicPr>
          <p:cNvPr id="15363" name="Picture 2" descr="transparenc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300" y="1393300"/>
            <a:ext cx="44323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Line 3"/>
          <p:cNvSpPr>
            <a:spLocks noChangeShapeType="1"/>
          </p:cNvSpPr>
          <p:nvPr/>
        </p:nvSpPr>
        <p:spPr bwMode="auto">
          <a:xfrm>
            <a:off x="2649538" y="3015725"/>
            <a:ext cx="644525" cy="0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1539875" y="2752200"/>
            <a:ext cx="1260475" cy="4953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55% Opacity</a:t>
            </a:r>
          </a:p>
        </p:txBody>
      </p:sp>
    </p:spTree>
    <p:extLst>
      <p:ext uri="{BB962C8B-B14F-4D97-AF65-F5344CB8AC3E}">
        <p14:creationId xmlns:p14="http://schemas.microsoft.com/office/powerpoint/2010/main" val="1291033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Effects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124200" y="2286000"/>
            <a:ext cx="3939785" cy="3133531"/>
            <a:chOff x="3033291" y="2895600"/>
            <a:chExt cx="3939785" cy="3133531"/>
          </a:xfrm>
        </p:grpSpPr>
        <p:pic>
          <p:nvPicPr>
            <p:cNvPr id="16388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3033291" y="2895600"/>
              <a:ext cx="2491628" cy="224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4"/>
            <p:cNvGrpSpPr/>
            <p:nvPr/>
          </p:nvGrpSpPr>
          <p:grpSpPr>
            <a:xfrm>
              <a:off x="3045417" y="5119486"/>
              <a:ext cx="1686928" cy="519889"/>
              <a:chOff x="2639007" y="5116312"/>
              <a:chExt cx="1686928" cy="519889"/>
            </a:xfrm>
          </p:grpSpPr>
          <p:grpSp>
            <p:nvGrpSpPr>
              <p:cNvPr id="16389" name="Group 3"/>
              <p:cNvGrpSpPr>
                <a:grpSpLocks/>
              </p:cNvGrpSpPr>
              <p:nvPr/>
            </p:nvGrpSpPr>
            <p:grpSpPr bwMode="auto">
              <a:xfrm>
                <a:off x="3919535" y="5116312"/>
                <a:ext cx="406400" cy="404813"/>
                <a:chOff x="1307" y="2888"/>
                <a:chExt cx="256" cy="255"/>
              </a:xfrm>
            </p:grpSpPr>
            <p:sp>
              <p:nvSpPr>
                <p:cNvPr id="16397" name="Line 4"/>
                <p:cNvSpPr>
                  <a:spLocks noChangeShapeType="1"/>
                </p:cNvSpPr>
                <p:nvPr/>
              </p:nvSpPr>
              <p:spPr bwMode="auto">
                <a:xfrm>
                  <a:off x="1307" y="3143"/>
                  <a:ext cx="254" cy="0"/>
                </a:xfrm>
                <a:prstGeom prst="line">
                  <a:avLst/>
                </a:prstGeom>
                <a:noFill/>
                <a:ln w="19080" cap="sq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16398" name="Line 5"/>
                <p:cNvSpPr>
                  <a:spLocks noChangeShapeType="1"/>
                </p:cNvSpPr>
                <p:nvPr/>
              </p:nvSpPr>
              <p:spPr bwMode="auto">
                <a:xfrm>
                  <a:off x="1563" y="2888"/>
                  <a:ext cx="0" cy="255"/>
                </a:xfrm>
                <a:prstGeom prst="line">
                  <a:avLst/>
                </a:prstGeom>
                <a:noFill/>
                <a:ln w="19080" cap="sq">
                  <a:solidFill>
                    <a:srgbClr val="000000"/>
                  </a:solidFill>
                  <a:miter lim="800000"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  <p:sp>
            <p:nvSpPr>
              <p:cNvPr id="8" name="AutoShape 6"/>
              <p:cNvSpPr>
                <a:spLocks noChangeArrowheads="1"/>
              </p:cNvSpPr>
              <p:nvPr/>
            </p:nvSpPr>
            <p:spPr bwMode="auto">
              <a:xfrm>
                <a:off x="2639007" y="5361563"/>
                <a:ext cx="1476375" cy="274638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BEBEB"/>
                  </a:gs>
                </a:gsLst>
                <a:lin ang="2700000" scaled="1"/>
              </a:gradFill>
              <a:ln>
                <a:noFill/>
              </a:ln>
              <a:effectLst>
                <a:outerShdw blurRad="63500" dist="25456" dir="2700000" algn="ctr" rotWithShape="0">
                  <a:srgbClr val="000000">
                    <a:alpha val="75014"/>
                  </a:srgbClr>
                </a:outerShdw>
              </a:effectLst>
              <a:extLst/>
            </p:spPr>
            <p:txBody>
              <a:bodyPr lIns="90000" tIns="46800" rIns="90000" bIns="46800" anchor="ctr"/>
              <a:lstStyle/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US" sz="1100" b="1" dirty="0">
                    <a:solidFill>
                      <a:srgbClr val="000000"/>
                    </a:solidFill>
                    <a:ea typeface="ＭＳ Ｐゴシック" charset="0"/>
                    <a:cs typeface="ＭＳ Ｐゴシック" charset="0"/>
                  </a:rPr>
                  <a:t>Clear all effects</a:t>
                </a: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5309372" y="5117089"/>
              <a:ext cx="1663704" cy="498475"/>
              <a:chOff x="5220476" y="5117089"/>
              <a:chExt cx="1663704" cy="498475"/>
            </a:xfrm>
          </p:grpSpPr>
          <p:sp>
            <p:nvSpPr>
              <p:cNvPr id="16395" name="Line 8"/>
              <p:cNvSpPr>
                <a:spLocks noChangeShapeType="1"/>
              </p:cNvSpPr>
              <p:nvPr/>
            </p:nvSpPr>
            <p:spPr bwMode="auto">
              <a:xfrm flipH="1">
                <a:off x="5229997" y="5520315"/>
                <a:ext cx="406399" cy="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396" name="Line 9"/>
              <p:cNvSpPr>
                <a:spLocks noChangeShapeType="1"/>
              </p:cNvSpPr>
              <p:nvPr/>
            </p:nvSpPr>
            <p:spPr bwMode="auto">
              <a:xfrm>
                <a:off x="5220476" y="5117089"/>
                <a:ext cx="0" cy="404813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2" name="AutoShape 10"/>
              <p:cNvSpPr>
                <a:spLocks noChangeArrowheads="1"/>
              </p:cNvSpPr>
              <p:nvPr/>
            </p:nvSpPr>
            <p:spPr bwMode="auto">
              <a:xfrm>
                <a:off x="5407805" y="5340927"/>
                <a:ext cx="1476375" cy="274637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BEBEB"/>
                  </a:gs>
                </a:gsLst>
                <a:lin ang="2700000" scaled="1"/>
              </a:gradFill>
              <a:ln>
                <a:noFill/>
              </a:ln>
              <a:effectLst>
                <a:outerShdw blurRad="63500" dist="25456" dir="2700000" algn="ctr" rotWithShape="0">
                  <a:srgbClr val="000000">
                    <a:alpha val="75014"/>
                  </a:srgbClr>
                </a:outerShdw>
              </a:effectLst>
              <a:extLst/>
            </p:spPr>
            <p:txBody>
              <a:bodyPr lIns="90000" tIns="46800" rIns="90000" bIns="46800" anchor="ctr"/>
              <a:lstStyle/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US" sz="1100" b="1" dirty="0">
                    <a:solidFill>
                      <a:srgbClr val="000000"/>
                    </a:solidFill>
                    <a:ea typeface="ＭＳ Ｐゴシック" charset="0"/>
                    <a:cs typeface="ＭＳ Ｐゴシック" charset="0"/>
                  </a:rPr>
                  <a:t>Remove effect</a:t>
                </a:r>
              </a:p>
            </p:txBody>
          </p:sp>
        </p:grpSp>
        <p:sp>
          <p:nvSpPr>
            <p:cNvPr id="16393" name="Line 11"/>
            <p:cNvSpPr>
              <a:spLocks noChangeShapeType="1"/>
            </p:cNvSpPr>
            <p:nvPr/>
          </p:nvSpPr>
          <p:spPr bwMode="auto">
            <a:xfrm>
              <a:off x="5023240" y="5114731"/>
              <a:ext cx="1587" cy="74930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4289815" y="5754493"/>
              <a:ext cx="1476375" cy="2746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Add effect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703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Transparency Effects (Slide 1 of 2)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pic>
        <p:nvPicPr>
          <p:cNvPr id="17411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20942" y="1761600"/>
            <a:ext cx="5702116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8295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Transparency Effects </a:t>
            </a:r>
            <a:r>
              <a:rPr lang="en-US" altLang="en-US" dirty="0"/>
              <a:t>(Slide 2 of 2)</a:t>
            </a:r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grpSp>
        <p:nvGrpSpPr>
          <p:cNvPr id="18435" name="Group 1"/>
          <p:cNvGrpSpPr>
            <a:grpSpLocks/>
          </p:cNvGrpSpPr>
          <p:nvPr/>
        </p:nvGrpSpPr>
        <p:grpSpPr bwMode="auto">
          <a:xfrm>
            <a:off x="837101" y="2667000"/>
            <a:ext cx="7437437" cy="2251075"/>
            <a:chOff x="811213" y="2503488"/>
            <a:chExt cx="7437437" cy="2251075"/>
          </a:xfrm>
        </p:grpSpPr>
        <p:pic>
          <p:nvPicPr>
            <p:cNvPr id="18436" name="Picture 2" descr="C:\Documents and Settings\tmurphy.LOGOPS\My Documents\+LO\092022\ov2-6.png"/>
            <p:cNvPicPr>
              <a:picLocks noChangeAspect="1" noChangeArrowheads="1"/>
            </p:cNvPicPr>
            <p:nvPr/>
          </p:nvPicPr>
          <p:blipFill>
            <a:blip r:embed="rId3" r:link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2213" y="2503488"/>
              <a:ext cx="4486275" cy="225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7" name="Line 3"/>
            <p:cNvSpPr>
              <a:spLocks noChangeShapeType="1"/>
            </p:cNvSpPr>
            <p:nvPr/>
          </p:nvSpPr>
          <p:spPr bwMode="auto">
            <a:xfrm>
              <a:off x="1920875" y="3505200"/>
              <a:ext cx="498475" cy="1588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811213" y="3078163"/>
              <a:ext cx="1260475" cy="82391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Satin and </a:t>
              </a:r>
              <a:b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</a:b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Drop Shadow applied</a:t>
              </a:r>
            </a:p>
          </p:txBody>
        </p:sp>
        <p:sp>
          <p:nvSpPr>
            <p:cNvPr id="18439" name="Line 5"/>
            <p:cNvSpPr>
              <a:spLocks noChangeShapeType="1"/>
            </p:cNvSpPr>
            <p:nvPr/>
          </p:nvSpPr>
          <p:spPr bwMode="auto">
            <a:xfrm flipH="1">
              <a:off x="6721475" y="3505200"/>
              <a:ext cx="504825" cy="1588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6988175" y="3078163"/>
              <a:ext cx="1260475" cy="82391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Drop Shadow and Gradient Feather applied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6339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Master Page Creation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439926" y="1143000"/>
            <a:ext cx="6264148" cy="5257800"/>
            <a:chOff x="1143000" y="1143000"/>
            <a:chExt cx="6264148" cy="52578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6292" y="1143000"/>
              <a:ext cx="4079329" cy="5257800"/>
            </a:xfrm>
            <a:prstGeom prst="rect">
              <a:avLst/>
            </a:prstGeom>
          </p:spPr>
        </p:pic>
        <p:sp>
          <p:nvSpPr>
            <p:cNvPr id="15" name="Rounded Rectangle 14"/>
            <p:cNvSpPr/>
            <p:nvPr/>
          </p:nvSpPr>
          <p:spPr>
            <a:xfrm>
              <a:off x="1143000" y="2057400"/>
              <a:ext cx="1311148" cy="393386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solidFill>
                    <a:schemeClr val="tx1"/>
                  </a:solidFill>
                </a:rPr>
                <a:t>Master Page panel</a:t>
              </a:r>
            </a:p>
          </p:txBody>
        </p:sp>
        <p:sp>
          <p:nvSpPr>
            <p:cNvPr id="16" name="AutoShape 303"/>
            <p:cNvSpPr>
              <a:spLocks/>
            </p:cNvSpPr>
            <p:nvPr/>
          </p:nvSpPr>
          <p:spPr bwMode="auto">
            <a:xfrm flipH="1">
              <a:off x="2482108" y="1892148"/>
              <a:ext cx="158675" cy="735364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40783" y="2450786"/>
              <a:ext cx="1665173" cy="176726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endParaRPr lang="en-US" sz="1100" b="1" kern="0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9" name="Line 87"/>
            <p:cNvSpPr>
              <a:spLocks noChangeShapeType="1"/>
            </p:cNvSpPr>
            <p:nvPr/>
          </p:nvSpPr>
          <p:spPr bwMode="auto">
            <a:xfrm rot="16200000" flipV="1">
              <a:off x="3345592" y="3024984"/>
              <a:ext cx="10207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200400" y="3124200"/>
              <a:ext cx="1311148" cy="393386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solidFill>
                    <a:schemeClr val="tx1"/>
                  </a:solidFill>
                </a:rPr>
                <a:t>Master Page selected</a:t>
              </a:r>
            </a:p>
          </p:txBody>
        </p:sp>
        <p:sp>
          <p:nvSpPr>
            <p:cNvPr id="21" name="Line 87"/>
            <p:cNvSpPr>
              <a:spLocks noChangeShapeType="1"/>
            </p:cNvSpPr>
            <p:nvPr/>
          </p:nvSpPr>
          <p:spPr bwMode="auto">
            <a:xfrm rot="16200000" flipH="1" flipV="1">
              <a:off x="6027341" y="3169841"/>
              <a:ext cx="594517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096000" y="2828290"/>
              <a:ext cx="1311148" cy="393386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solidFill>
                    <a:schemeClr val="tx1"/>
                  </a:solidFill>
                </a:rPr>
                <a:t>Actual </a:t>
              </a:r>
              <a:br>
                <a:rPr lang="en-US" sz="1100" b="1" dirty="0">
                  <a:solidFill>
                    <a:schemeClr val="tx1"/>
                  </a:solidFill>
                </a:rPr>
              </a:br>
              <a:r>
                <a:rPr lang="en-US" sz="1100" b="1" dirty="0">
                  <a:solidFill>
                    <a:schemeClr val="tx1"/>
                  </a:solidFill>
                </a:rPr>
                <a:t>Master Page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48870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Blending Modes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 the way colors blend with overlapping objects</a:t>
            </a:r>
          </a:p>
          <a:p>
            <a:r>
              <a:rPr lang="en-US" dirty="0"/>
              <a:t>Group specific objects</a:t>
            </a:r>
          </a:p>
          <a:p>
            <a:r>
              <a:rPr lang="en-US" dirty="0"/>
              <a:t>Isolate Blending will limit blending to specific objects</a:t>
            </a:r>
          </a:p>
          <a:p>
            <a:r>
              <a:rPr lang="en-US" dirty="0"/>
              <a:t>Blending modes offered in InDesign are the same ones available in Photoshop,  creating the same results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3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BE4429-B48A-4688-8000-BA0AA8A39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69B650-EA8D-442D-BB79-F7B6A03844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Transparency</a:t>
            </a:r>
          </a:p>
        </p:txBody>
      </p:sp>
    </p:spTree>
    <p:extLst>
      <p:ext uri="{BB962C8B-B14F-4D97-AF65-F5344CB8AC3E}">
        <p14:creationId xmlns:p14="http://schemas.microsoft.com/office/powerpoint/2010/main" val="3604993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Anchored Objects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 object that is linked to a text frame</a:t>
            </a:r>
          </a:p>
          <a:p>
            <a:r>
              <a:rPr lang="en-US" dirty="0"/>
              <a:t>When an anchored object is inserted, an anchor marker is displayed on that object</a:t>
            </a:r>
          </a:p>
          <a:p>
            <a:r>
              <a:rPr lang="en-US" dirty="0"/>
              <a:t>Picture frame or text frame</a:t>
            </a:r>
          </a:p>
          <a:p>
            <a:r>
              <a:rPr lang="en-US" dirty="0"/>
              <a:t>Anchored object can be positioned inside or outside a text frame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536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Inline Graphics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21507" name="Group 1"/>
          <p:cNvGrpSpPr>
            <a:grpSpLocks/>
          </p:cNvGrpSpPr>
          <p:nvPr/>
        </p:nvGrpSpPr>
        <p:grpSpPr bwMode="auto">
          <a:xfrm>
            <a:off x="1752600" y="2225150"/>
            <a:ext cx="5561012" cy="2940050"/>
            <a:chOff x="1725613" y="2179638"/>
            <a:chExt cx="5561012" cy="2940050"/>
          </a:xfrm>
        </p:grpSpPr>
        <p:pic>
          <p:nvPicPr>
            <p:cNvPr id="21508" name="Picture 1" descr="C:\Documents and Settings\tmurphy.LOGOPS\My Documents\+LO\092022\ov2-7.png"/>
            <p:cNvPicPr>
              <a:picLocks noChangeAspect="1" noChangeArrowheads="1"/>
            </p:cNvPicPr>
            <p:nvPr/>
          </p:nvPicPr>
          <p:blipFill>
            <a:blip r:embed="rId2" r:link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5613" y="2179638"/>
              <a:ext cx="4767262" cy="294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5810250" y="2376488"/>
              <a:ext cx="1476375" cy="9144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Inline Graphic with Anchor indicator</a:t>
              </a:r>
            </a:p>
          </p:txBody>
        </p:sp>
        <p:sp>
          <p:nvSpPr>
            <p:cNvPr id="21510" name="Line 4"/>
            <p:cNvSpPr>
              <a:spLocks noChangeShapeType="1"/>
            </p:cNvSpPr>
            <p:nvPr/>
          </p:nvSpPr>
          <p:spPr bwMode="auto">
            <a:xfrm flipH="1">
              <a:off x="5118100" y="2879725"/>
              <a:ext cx="695325" cy="1588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11" name="Line 5"/>
            <p:cNvSpPr>
              <a:spLocks noChangeShapeType="1"/>
            </p:cNvSpPr>
            <p:nvPr/>
          </p:nvSpPr>
          <p:spPr bwMode="auto">
            <a:xfrm>
              <a:off x="5121275" y="2481263"/>
              <a:ext cx="1588" cy="40798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11232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Libraries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A file that is used to store objects that can be used later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Can be used in the same document or a different 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Stores objects such as: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Rulers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Guides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Shapes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Images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Text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Pages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Location of these objects is tracked on the hard drive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Once it is deleted from the hard drive, it can no longer be accessed through the library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2597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CC Libraries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430455" y="1219200"/>
            <a:ext cx="2283090" cy="507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85974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BE4429-B48A-4688-8000-BA0AA8A39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69B650-EA8D-442D-BB79-F7B6A03844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Using Anchored Objects and the Library</a:t>
            </a:r>
          </a:p>
        </p:txBody>
      </p:sp>
    </p:spTree>
    <p:extLst>
      <p:ext uri="{BB962C8B-B14F-4D97-AF65-F5344CB8AC3E}">
        <p14:creationId xmlns:p14="http://schemas.microsoft.com/office/powerpoint/2010/main" val="4204858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experience, were there times that you could have used master pages when you created a document?</a:t>
            </a:r>
          </a:p>
          <a:p>
            <a:r>
              <a:rPr lang="en-US" dirty="0"/>
              <a:t>When would you want to make changes to the tracking or kerning of a paragraph?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Master Page Editing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Allows you to quickly apply changes to the master page</a:t>
            </a:r>
          </a:p>
          <a:p>
            <a:r>
              <a:rPr lang="en-US" dirty="0"/>
              <a:t>Changes to master page are applied throughout the document</a:t>
            </a:r>
          </a:p>
          <a:p>
            <a:r>
              <a:rPr lang="en-US" dirty="0"/>
              <a:t>Changes can include adding:</a:t>
            </a:r>
          </a:p>
          <a:p>
            <a:pPr lvl="1"/>
            <a:r>
              <a:rPr lang="en-US" dirty="0"/>
              <a:t>A logo</a:t>
            </a:r>
          </a:p>
          <a:p>
            <a:pPr lvl="1"/>
            <a:r>
              <a:rPr lang="en-US" dirty="0"/>
              <a:t>Headers</a:t>
            </a:r>
          </a:p>
          <a:p>
            <a:pPr lvl="1"/>
            <a:r>
              <a:rPr lang="en-US" dirty="0"/>
              <a:t>Page numbers</a:t>
            </a:r>
          </a:p>
        </p:txBody>
      </p:sp>
    </p:spTree>
    <p:extLst>
      <p:ext uri="{BB962C8B-B14F-4D97-AF65-F5344CB8AC3E}">
        <p14:creationId xmlns:p14="http://schemas.microsoft.com/office/powerpoint/2010/main" val="983433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Master Page Override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Overriding a master item:</a:t>
            </a:r>
          </a:p>
          <a:p>
            <a:pPr lvl="1"/>
            <a:r>
              <a:rPr lang="en-US" dirty="0"/>
              <a:t>Puts a copy of it on the document page </a:t>
            </a:r>
          </a:p>
          <a:p>
            <a:pPr lvl="1"/>
            <a:r>
              <a:rPr lang="en-US" dirty="0"/>
              <a:t>Does not break its association with the master page</a:t>
            </a:r>
          </a:p>
          <a:p>
            <a:r>
              <a:rPr lang="en-US" dirty="0"/>
              <a:t>After an item is overridden, attributes can be selectively customized</a:t>
            </a:r>
          </a:p>
          <a:p>
            <a:r>
              <a:rPr lang="en-US" dirty="0"/>
              <a:t>Overrides can be removed to make an object match the master</a:t>
            </a:r>
          </a:p>
        </p:txBody>
      </p:sp>
    </p:spTree>
    <p:extLst>
      <p:ext uri="{BB962C8B-B14F-4D97-AF65-F5344CB8AC3E}">
        <p14:creationId xmlns:p14="http://schemas.microsoft.com/office/powerpoint/2010/main" val="2664984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BE4429-B48A-4688-8000-BA0AA8A39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69B650-EA8D-442D-BB79-F7B6A03844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Repeating Content</a:t>
            </a:r>
          </a:p>
        </p:txBody>
      </p:sp>
    </p:spTree>
    <p:extLst>
      <p:ext uri="{BB962C8B-B14F-4D97-AF65-F5344CB8AC3E}">
        <p14:creationId xmlns:p14="http://schemas.microsoft.com/office/powerpoint/2010/main" val="3382558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Hyphenation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491280"/>
            <a:ext cx="5358848" cy="440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04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Justification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457080"/>
            <a:ext cx="5361905" cy="24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49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 Options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465A98-C191-4621-BCB6-9827FF392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598" y="2116322"/>
            <a:ext cx="4598805" cy="344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526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Widows and Orphans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Words or phrases that are left hanging</a:t>
            </a:r>
          </a:p>
          <a:p>
            <a:r>
              <a:rPr lang="en-US" dirty="0"/>
              <a:t>Words or phrases left behind in a text frame when a page or column break occurs</a:t>
            </a:r>
          </a:p>
          <a:p>
            <a:r>
              <a:rPr lang="en-US" dirty="0"/>
              <a:t>First line of the paragraph separated by column or page break is called the orphan line</a:t>
            </a:r>
          </a:p>
          <a:p>
            <a:r>
              <a:rPr lang="en-US" dirty="0"/>
              <a:t>Last line of a paragraph that is pushed to new column or page is the widow 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584242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475</TotalTime>
  <Words>482</Words>
  <Application>Microsoft Office PowerPoint</Application>
  <PresentationFormat>On-screen Show (4:3)</PresentationFormat>
  <Paragraphs>121</Paragraphs>
  <Slides>27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Myriad Pro</vt:lpstr>
      <vt:lpstr>1_LO Choice</vt:lpstr>
      <vt:lpstr>Managing Advanced Page Elements</vt:lpstr>
      <vt:lpstr>Master Page Creation</vt:lpstr>
      <vt:lpstr>Master Page Editing</vt:lpstr>
      <vt:lpstr>Master Page Override</vt:lpstr>
      <vt:lpstr>PowerPoint Presentation</vt:lpstr>
      <vt:lpstr>Hyphenation</vt:lpstr>
      <vt:lpstr>Justification</vt:lpstr>
      <vt:lpstr>Keep Options</vt:lpstr>
      <vt:lpstr>Widows and Orphans</vt:lpstr>
      <vt:lpstr>Tracking and Kerning</vt:lpstr>
      <vt:lpstr>Split and Span Columns</vt:lpstr>
      <vt:lpstr>Sub-columns</vt:lpstr>
      <vt:lpstr>Document Baseline Grid</vt:lpstr>
      <vt:lpstr>Scaling and Auto-resize</vt:lpstr>
      <vt:lpstr>PowerPoint Presentation</vt:lpstr>
      <vt:lpstr>Transparency</vt:lpstr>
      <vt:lpstr>The Effects Panel</vt:lpstr>
      <vt:lpstr>Transparency Effects (Slide 1 of 2)</vt:lpstr>
      <vt:lpstr>Transparency Effects (Slide 2 of 2)</vt:lpstr>
      <vt:lpstr>Blending Modes</vt:lpstr>
      <vt:lpstr>PowerPoint Presentation</vt:lpstr>
      <vt:lpstr>Anchored Objects</vt:lpstr>
      <vt:lpstr>Inline Graphics</vt:lpstr>
      <vt:lpstr>Libraries</vt:lpstr>
      <vt:lpstr>The CC Libraries Panel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34</cp:revision>
  <dcterms:created xsi:type="dcterms:W3CDTF">2016-08-03T19:19:13Z</dcterms:created>
  <dcterms:modified xsi:type="dcterms:W3CDTF">2019-02-19T18:51:04Z</dcterms:modified>
</cp:coreProperties>
</file>