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16" r:id="rId1"/>
  </p:sldMasterIdLst>
  <p:notesMasterIdLst>
    <p:notesMasterId r:id="rId23"/>
  </p:notesMasterIdLst>
  <p:handoutMasterIdLst>
    <p:handoutMasterId r:id="rId24"/>
  </p:handoutMasterIdLst>
  <p:sldIdLst>
    <p:sldId id="261" r:id="rId2"/>
    <p:sldId id="262" r:id="rId3"/>
    <p:sldId id="263" r:id="rId4"/>
    <p:sldId id="264" r:id="rId5"/>
    <p:sldId id="265" r:id="rId6"/>
    <p:sldId id="277" r:id="rId7"/>
    <p:sldId id="266" r:id="rId8"/>
    <p:sldId id="267" r:id="rId9"/>
    <p:sldId id="268" r:id="rId10"/>
    <p:sldId id="278" r:id="rId11"/>
    <p:sldId id="269" r:id="rId12"/>
    <p:sldId id="270" r:id="rId13"/>
    <p:sldId id="271" r:id="rId14"/>
    <p:sldId id="272" r:id="rId15"/>
    <p:sldId id="279" r:id="rId16"/>
    <p:sldId id="273" r:id="rId17"/>
    <p:sldId id="274" r:id="rId18"/>
    <p:sldId id="275" r:id="rId19"/>
    <p:sldId id="276" r:id="rId20"/>
    <p:sldId id="280" r:id="rId21"/>
    <p:sldId id="260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04" autoAdjust="0"/>
    <p:restoredTop sz="96370" autoAdjust="0"/>
  </p:normalViewPr>
  <p:slideViewPr>
    <p:cSldViewPr>
      <p:cViewPr>
        <p:scale>
          <a:sx n="130" d="100"/>
          <a:sy n="130" d="100"/>
        </p:scale>
        <p:origin x="1098" y="-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253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2/20/2019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2/20/2019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FCC36882-820E-4292-85BA-C3AEEAE90CB5}" type="slidenum">
              <a:rPr lang="en-US" altLang="en-US" smtClean="0"/>
              <a:pPr/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781256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1E2622BF-C4A7-46BA-9198-CCF8F27D75D0}" type="slidenum">
              <a:rPr lang="en-US" altLang="en-US" smtClean="0"/>
              <a:pPr/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22433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F891CED2-1E57-4C1F-A22C-E4FA9D5BCE4B}" type="slidenum">
              <a:rPr lang="en-US" altLang="en-US" smtClean="0"/>
              <a:pPr/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881847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209B2DC0-4C9C-4000-AD4C-D8ABB5CF4BFF}" type="slidenum">
              <a:rPr lang="en-US" altLang="en-US" smtClean="0"/>
              <a:pPr/>
              <a:t>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651318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73D29992-A0BB-4E6E-B9A9-4C186C1817FB}" type="slidenum">
              <a:rPr lang="en-US" altLang="en-US" smtClean="0"/>
              <a:pPr/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561597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5F6C7859-041F-41CC-88E6-D6BFB79C2B78}" type="slidenum">
              <a:rPr lang="en-US" altLang="en-US" smtClean="0"/>
              <a:pPr/>
              <a:t>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570188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EF826A19-47FB-4946-90D0-15DA45384C55}" type="slidenum">
              <a:rPr lang="en-US" altLang="en-US" smtClean="0"/>
              <a:pPr/>
              <a:t>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372467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2983564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Myriad Pro"/>
              </a:rPr>
              <a:t>Activity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DE749B-ABEB-48F3-9D2B-5E513D86529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05920" y="2574545"/>
            <a:ext cx="3532160" cy="1920240"/>
          </a:xfrm>
          <a:prstGeom prst="rect">
            <a:avLst/>
          </a:prstGeom>
        </p:spPr>
      </p:pic>
      <p:pic>
        <p:nvPicPr>
          <p:cNvPr id="8" name="Picture 7" descr="bottom graphic.png">
            <a:extLst>
              <a:ext uri="{FF2B5EF4-FFF2-40B4-BE49-F238E27FC236}">
                <a16:creationId xmlns:a16="http://schemas.microsoft.com/office/drawing/2014/main" id="{7FA1B561-FD09-4177-BEFF-5AE0DBC8A7D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653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3532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ubble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79" t="67295"/>
          <a:stretch/>
        </p:blipFill>
        <p:spPr>
          <a:xfrm>
            <a:off x="4800599" y="4648199"/>
            <a:ext cx="4354443" cy="2242929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9B97F-4B6B-4623-8514-D7FD629FE2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1925" y="1302039"/>
            <a:ext cx="8460150" cy="4525963"/>
          </a:xfrm>
        </p:spPr>
        <p:txBody>
          <a:bodyPr/>
          <a:lstStyle>
            <a:lvl1pPr>
              <a:spcAft>
                <a:spcPts val="2400"/>
              </a:spcAft>
              <a:buFont typeface="+mj-lt"/>
              <a:buAutoNum type="arabicPeriod"/>
              <a:defRPr sz="2000"/>
            </a:lvl1pPr>
            <a:lvl2pPr marL="800100" indent="-342900">
              <a:buFont typeface="+mj-lt"/>
              <a:buAutoNum type="arabicPeriod"/>
              <a:defRPr/>
            </a:lvl2pPr>
            <a:lvl3pPr marL="1257300" indent="-342900">
              <a:buFont typeface="+mj-lt"/>
              <a:buAutoNum type="arabicPeriod"/>
              <a:defRPr/>
            </a:lvl3pPr>
            <a:lvl4pPr marL="1828800" indent="-457200">
              <a:buFont typeface="+mj-lt"/>
              <a:buAutoNum type="arabicPeriod"/>
              <a:defRPr/>
            </a:lvl4pPr>
            <a:lvl5pPr marL="2286000" indent="-4572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Insert Question #1</a:t>
            </a:r>
          </a:p>
          <a:p>
            <a:pPr lvl="0"/>
            <a:r>
              <a:rPr lang="en-US" dirty="0"/>
              <a:t>Insert Question #2</a:t>
            </a:r>
          </a:p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A4E754-7F02-4770-8121-961E43A23B05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Myriad Pro"/>
              </a:rPr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1020354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78043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4005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69452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4616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9972" y="107462"/>
            <a:ext cx="7797800" cy="820616"/>
          </a:xfrm>
        </p:spPr>
        <p:txBody>
          <a:bodyPr anchor="ctr" anchorCtr="0">
            <a:no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76033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569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13691"/>
            <a:ext cx="5486400" cy="3770187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23642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3862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3833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6899582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1211385"/>
            <a:ext cx="20574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11385"/>
            <a:ext cx="6019800" cy="491477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82997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924" y="100269"/>
            <a:ext cx="7932614" cy="84461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4795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28568363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41550340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423715516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99272983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622702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53065135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03940257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41201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55624440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38773803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15286861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291090081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263574260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6316845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0955550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43091087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364506072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27075551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672050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hoice blocks-02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6248400" y="4267200"/>
            <a:ext cx="2895600" cy="25908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7548535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9727117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44120726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240763432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9511203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5565042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8594169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59064569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79746113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19847734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9094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2209800"/>
            <a:ext cx="8460150" cy="401320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259979"/>
            <a:ext cx="6934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</p:spTree>
    <p:extLst>
      <p:ext uri="{BB962C8B-B14F-4D97-AF65-F5344CB8AC3E}">
        <p14:creationId xmlns:p14="http://schemas.microsoft.com/office/powerpoint/2010/main" val="16124285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621249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231071393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127490717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409682626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8861612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5202510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341243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 with 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hoice blocks-02.png">
            <a:extLst>
              <a:ext uri="{FF2B5EF4-FFF2-40B4-BE49-F238E27FC236}">
                <a16:creationId xmlns:a16="http://schemas.microsoft.com/office/drawing/2014/main" id="{8DA6CE66-0146-4689-BC9F-F562334963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6248400" y="4267200"/>
            <a:ext cx="2895600" cy="25908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259979"/>
            <a:ext cx="6934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2209800"/>
            <a:ext cx="8460150" cy="401320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7437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1F28B54-DCF8-48E1-A25A-E747ACAB1A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92636" y="4724693"/>
            <a:ext cx="2409439" cy="1498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1F28B54-DCF8-48E1-A25A-E747ACAB1A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28024" y="2574545"/>
            <a:ext cx="3087952" cy="192024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Myriad Pro"/>
              </a:rPr>
              <a:t>Activity</a:t>
            </a:r>
          </a:p>
        </p:txBody>
      </p:sp>
      <p:pic>
        <p:nvPicPr>
          <p:cNvPr id="12" name="Picture 11" descr="bottom graphic.png">
            <a:extLst>
              <a:ext uri="{FF2B5EF4-FFF2-40B4-BE49-F238E27FC236}">
                <a16:creationId xmlns:a16="http://schemas.microsoft.com/office/drawing/2014/main" id="{C4E4A9A1-6CA7-4F15-AE41-4322B294710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40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9C42393-43EC-43C0-933C-6729D4D703C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43626" y="4723384"/>
            <a:ext cx="2758449" cy="149961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95523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5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20584" y="644547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C4C4C4"/>
                </a:solidFill>
                <a:latin typeface="Arial"/>
                <a:cs typeface="Arial"/>
              </a:defRPr>
            </a:lvl1pPr>
          </a:lstStyle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77594" y="6455640"/>
            <a:ext cx="4814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2019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329938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  <p:sldLayoutId id="2147483829" r:id="rId13"/>
    <p:sldLayoutId id="2147483830" r:id="rId14"/>
    <p:sldLayoutId id="2147483831" r:id="rId15"/>
    <p:sldLayoutId id="2147483832" r:id="rId16"/>
    <p:sldLayoutId id="2147483833" r:id="rId17"/>
    <p:sldLayoutId id="2147483834" r:id="rId18"/>
    <p:sldLayoutId id="2147483835" r:id="rId19"/>
    <p:sldLayoutId id="2147483836" r:id="rId20"/>
    <p:sldLayoutId id="2147483837" r:id="rId21"/>
    <p:sldLayoutId id="2147483838" r:id="rId22"/>
    <p:sldLayoutId id="2147483839" r:id="rId23"/>
    <p:sldLayoutId id="2147483840" r:id="rId24"/>
    <p:sldLayoutId id="2147483841" r:id="rId25"/>
    <p:sldLayoutId id="2147483842" r:id="rId26"/>
    <p:sldLayoutId id="2147483843" r:id="rId27"/>
    <p:sldLayoutId id="2147483844" r:id="rId28"/>
    <p:sldLayoutId id="2147483845" r:id="rId29"/>
    <p:sldLayoutId id="2147483846" r:id="rId30"/>
    <p:sldLayoutId id="2147483847" r:id="rId31"/>
    <p:sldLayoutId id="2147483848" r:id="rId32"/>
    <p:sldLayoutId id="2147483849" r:id="rId33"/>
    <p:sldLayoutId id="2147483850" r:id="rId34"/>
    <p:sldLayoutId id="2147483851" r:id="rId35"/>
    <p:sldLayoutId id="2147483852" r:id="rId36"/>
    <p:sldLayoutId id="2147483853" r:id="rId37"/>
    <p:sldLayoutId id="2147483854" r:id="rId38"/>
    <p:sldLayoutId id="2147483855" r:id="rId39"/>
    <p:sldLayoutId id="2147483856" r:id="rId40"/>
    <p:sldLayoutId id="2147483857" r:id="rId41"/>
    <p:sldLayoutId id="2147483858" r:id="rId42"/>
    <p:sldLayoutId id="2147483859" r:id="rId43"/>
    <p:sldLayoutId id="2147483860" r:id="rId44"/>
    <p:sldLayoutId id="2147483861" r:id="rId45"/>
    <p:sldLayoutId id="2147483862" r:id="rId46"/>
    <p:sldLayoutId id="2147483863" r:id="rId47"/>
    <p:sldLayoutId id="2147483864" r:id="rId48"/>
    <p:sldLayoutId id="2147483865" r:id="rId49"/>
    <p:sldLayoutId id="2147483866" r:id="rId50"/>
    <p:sldLayoutId id="2147483867" r:id="rId51"/>
    <p:sldLayoutId id="2147483799" r:id="rId52"/>
    <p:sldLayoutId id="2147483800" r:id="rId53"/>
    <p:sldLayoutId id="2147483801" r:id="rId54"/>
    <p:sldLayoutId id="2147483802" r:id="rId55"/>
    <p:sldLayoutId id="2147483804" r:id="rId5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Myriad Pro"/>
          <a:ea typeface="+mj-ea"/>
          <a:cs typeface="Myriad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 a Book</a:t>
            </a:r>
          </a:p>
          <a:p>
            <a:r>
              <a:rPr lang="en-US" dirty="0"/>
              <a:t>Build a Table of Contents</a:t>
            </a:r>
          </a:p>
          <a:p>
            <a:r>
              <a:rPr lang="en-US" dirty="0"/>
              <a:t>Create Hyperlinks and Cross-References</a:t>
            </a:r>
          </a:p>
          <a:p>
            <a:r>
              <a:rPr lang="en-US" dirty="0"/>
              <a:t>Generate an Index and Insert Footnotes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Managing Long Documents</a:t>
            </a:r>
          </a:p>
        </p:txBody>
      </p:sp>
    </p:spTree>
    <p:extLst>
      <p:ext uri="{BB962C8B-B14F-4D97-AF65-F5344CB8AC3E}">
        <p14:creationId xmlns:p14="http://schemas.microsoft.com/office/powerpoint/2010/main" val="35698391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FE7FE06-9778-480E-A7E2-099D7EA3F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A2F8BD6-90C7-4FA4-A654-002E0C9C89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Building a Table of Contents</a:t>
            </a:r>
          </a:p>
        </p:txBody>
      </p:sp>
    </p:spTree>
    <p:extLst>
      <p:ext uri="{BB962C8B-B14F-4D97-AF65-F5344CB8AC3E}">
        <p14:creationId xmlns:p14="http://schemas.microsoft.com/office/powerpoint/2010/main" val="39161632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Enables users to navigate to another location</a:t>
            </a:r>
          </a:p>
          <a:p>
            <a:r>
              <a:rPr lang="en-US" dirty="0"/>
              <a:t>Source and destination of the hyperlink need to be specified:</a:t>
            </a:r>
          </a:p>
          <a:p>
            <a:pPr lvl="1"/>
            <a:r>
              <a:rPr lang="en-US" dirty="0"/>
              <a:t>Text</a:t>
            </a:r>
          </a:p>
          <a:p>
            <a:pPr lvl="1"/>
            <a:r>
              <a:rPr lang="en-US" dirty="0"/>
              <a:t>Text frames</a:t>
            </a:r>
          </a:p>
          <a:p>
            <a:pPr lvl="1"/>
            <a:r>
              <a:rPr lang="en-US" dirty="0"/>
              <a:t>Graphic frames</a:t>
            </a:r>
          </a:p>
          <a:p>
            <a:r>
              <a:rPr lang="en-US" dirty="0"/>
              <a:t>Destination can be a page or text anchor in the same document, a different document, or a web page</a:t>
            </a:r>
          </a:p>
          <a:p>
            <a:r>
              <a:rPr lang="en-US" dirty="0"/>
              <a:t>Hyperlinks can be formatted differently from the rest of the content</a:t>
            </a:r>
          </a:p>
        </p:txBody>
      </p:sp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Hyperlinks</a:t>
            </a:r>
          </a:p>
        </p:txBody>
      </p:sp>
      <p:pic>
        <p:nvPicPr>
          <p:cNvPr id="10244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4057851"/>
            <a:ext cx="3352800" cy="227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39836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The Hyperlinks Panel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12</a:t>
            </a:fld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2325356" y="2185965"/>
            <a:ext cx="4508938" cy="3142934"/>
            <a:chOff x="1882769" y="2069243"/>
            <a:chExt cx="5068601" cy="3533044"/>
          </a:xfrm>
        </p:grpSpPr>
        <p:pic>
          <p:nvPicPr>
            <p:cNvPr id="11267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 bwMode="auto">
            <a:xfrm>
              <a:off x="1882769" y="2069243"/>
              <a:ext cx="3541259" cy="27510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80" name="Line 8"/>
            <p:cNvSpPr>
              <a:spLocks noChangeShapeType="1"/>
            </p:cNvSpPr>
            <p:nvPr/>
          </p:nvSpPr>
          <p:spPr bwMode="auto">
            <a:xfrm>
              <a:off x="4155873" y="4620511"/>
              <a:ext cx="0" cy="552450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278" name="Line 13"/>
            <p:cNvSpPr>
              <a:spLocks noChangeShapeType="1"/>
            </p:cNvSpPr>
            <p:nvPr/>
          </p:nvSpPr>
          <p:spPr bwMode="auto">
            <a:xfrm>
              <a:off x="4577837" y="4620511"/>
              <a:ext cx="2" cy="905646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274" name="Line 15"/>
            <p:cNvSpPr>
              <a:spLocks noChangeShapeType="1"/>
            </p:cNvSpPr>
            <p:nvPr/>
          </p:nvSpPr>
          <p:spPr bwMode="auto">
            <a:xfrm rot="5400000" flipV="1">
              <a:off x="4710438" y="4890854"/>
              <a:ext cx="552450" cy="11770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" name="AutoShape 16"/>
            <p:cNvSpPr>
              <a:spLocks noChangeArrowheads="1"/>
            </p:cNvSpPr>
            <p:nvPr/>
          </p:nvSpPr>
          <p:spPr bwMode="auto">
            <a:xfrm>
              <a:off x="4753090" y="4928486"/>
              <a:ext cx="1900528" cy="28304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EBEBEB"/>
                </a:gs>
              </a:gsLst>
              <a:lin ang="2700000" scaled="1"/>
            </a:gradFill>
            <a:ln>
              <a:noFill/>
            </a:ln>
            <a:effectLst>
              <a:outerShdw blurRad="63500" dist="25456" dir="2700000" algn="ctr" rotWithShape="0">
                <a:srgbClr val="000000">
                  <a:alpha val="75014"/>
                </a:srgbClr>
              </a:outerShdw>
            </a:effectLst>
            <a:extLst/>
          </p:spPr>
          <p:txBody>
            <a:bodyPr lIns="90000" tIns="46800" rIns="90000" bIns="46800" anchor="ctr"/>
            <a:lstStyle/>
            <a:p>
              <a:pPr algn="ctr" eaLnBrk="1" hangingPunct="1">
                <a:buSzPct val="10000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US" sz="1100" b="1" dirty="0">
                  <a:solidFill>
                    <a:srgbClr val="000000"/>
                  </a:solidFill>
                  <a:ea typeface="ＭＳ Ｐゴシック" charset="0"/>
                  <a:cs typeface="ＭＳ Ｐゴシック" charset="0"/>
                </a:rPr>
                <a:t>Delete selected hyperlink</a:t>
              </a:r>
            </a:p>
          </p:txBody>
        </p:sp>
        <p:sp>
          <p:nvSpPr>
            <p:cNvPr id="17" name="AutoShape 10"/>
            <p:cNvSpPr>
              <a:spLocks noChangeArrowheads="1"/>
            </p:cNvSpPr>
            <p:nvPr/>
          </p:nvSpPr>
          <p:spPr bwMode="auto">
            <a:xfrm>
              <a:off x="3775075" y="5319712"/>
              <a:ext cx="1717675" cy="28257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EBEBEB"/>
                </a:gs>
              </a:gsLst>
              <a:lin ang="2700000" scaled="1"/>
            </a:gradFill>
            <a:ln>
              <a:noFill/>
            </a:ln>
            <a:effectLst>
              <a:outerShdw blurRad="63500" dist="25456" dir="2700000" algn="ctr" rotWithShape="0">
                <a:srgbClr val="000000">
                  <a:alpha val="75014"/>
                </a:srgbClr>
              </a:outerShdw>
            </a:effectLst>
            <a:extLst/>
          </p:spPr>
          <p:txBody>
            <a:bodyPr lIns="90000" tIns="46800" rIns="90000" bIns="46800" anchor="ctr"/>
            <a:lstStyle/>
            <a:p>
              <a:pPr algn="ctr" eaLnBrk="1" hangingPunct="1">
                <a:buSzPct val="10000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US" sz="1100" b="1" dirty="0">
                  <a:solidFill>
                    <a:srgbClr val="000000"/>
                  </a:solidFill>
                  <a:ea typeface="ＭＳ Ｐゴシック" charset="0"/>
                  <a:cs typeface="ＭＳ Ｐゴシック" charset="0"/>
                </a:rPr>
                <a:t>Create new hyperlink</a:t>
              </a:r>
            </a:p>
          </p:txBody>
        </p:sp>
        <p:sp>
          <p:nvSpPr>
            <p:cNvPr id="18" name="AutoShape 16"/>
            <p:cNvSpPr>
              <a:spLocks noChangeArrowheads="1"/>
            </p:cNvSpPr>
            <p:nvPr/>
          </p:nvSpPr>
          <p:spPr bwMode="auto">
            <a:xfrm>
              <a:off x="2844962" y="4928486"/>
              <a:ext cx="1568437" cy="28304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EBEBEB"/>
                </a:gs>
              </a:gsLst>
              <a:lin ang="2700000" scaled="1"/>
            </a:gradFill>
            <a:ln>
              <a:noFill/>
            </a:ln>
            <a:effectLst>
              <a:outerShdw blurRad="63500" dist="25456" dir="2700000" algn="ctr" rotWithShape="0">
                <a:srgbClr val="000000">
                  <a:alpha val="75014"/>
                </a:srgbClr>
              </a:outerShdw>
            </a:effectLst>
            <a:extLst/>
          </p:spPr>
          <p:txBody>
            <a:bodyPr lIns="90000" tIns="46800" rIns="90000" bIns="46800" anchor="ctr"/>
            <a:lstStyle/>
            <a:p>
              <a:pPr algn="ctr" eaLnBrk="1" hangingPunct="1">
                <a:buSzPct val="10000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US" sz="1100" b="1" dirty="0">
                  <a:solidFill>
                    <a:srgbClr val="000000"/>
                  </a:solidFill>
                  <a:ea typeface="ＭＳ Ｐゴシック" charset="0"/>
                  <a:cs typeface="ＭＳ Ｐゴシック" charset="0"/>
                </a:rPr>
                <a:t>Refresh URL status</a:t>
              </a:r>
            </a:p>
          </p:txBody>
        </p:sp>
        <p:sp>
          <p:nvSpPr>
            <p:cNvPr id="20" name="Line 15"/>
            <p:cNvSpPr>
              <a:spLocks noChangeShapeType="1"/>
            </p:cNvSpPr>
            <p:nvPr/>
          </p:nvSpPr>
          <p:spPr bwMode="auto">
            <a:xfrm>
              <a:off x="5167053" y="3601173"/>
              <a:ext cx="513950" cy="0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" name="AutoShape 16"/>
            <p:cNvSpPr>
              <a:spLocks noChangeArrowheads="1"/>
            </p:cNvSpPr>
            <p:nvPr/>
          </p:nvSpPr>
          <p:spPr bwMode="auto">
            <a:xfrm>
              <a:off x="5492749" y="3444774"/>
              <a:ext cx="1458621" cy="28304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EBEBEB"/>
                </a:gs>
              </a:gsLst>
              <a:lin ang="2700000" scaled="1"/>
            </a:gradFill>
            <a:ln>
              <a:noFill/>
            </a:ln>
            <a:effectLst>
              <a:outerShdw blurRad="63500" dist="25456" dir="2700000" algn="ctr" rotWithShape="0">
                <a:srgbClr val="000000">
                  <a:alpha val="75014"/>
                </a:srgbClr>
              </a:outerShdw>
            </a:effectLst>
            <a:extLst/>
          </p:spPr>
          <p:txBody>
            <a:bodyPr lIns="90000" tIns="46800" rIns="90000" bIns="46800" anchor="ctr"/>
            <a:lstStyle/>
            <a:p>
              <a:pPr algn="ctr" eaLnBrk="1" hangingPunct="1">
                <a:buSzPct val="10000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US" sz="1100" b="1" dirty="0">
                  <a:solidFill>
                    <a:srgbClr val="000000"/>
                  </a:solidFill>
                  <a:ea typeface="ＭＳ Ｐゴシック" charset="0"/>
                  <a:cs typeface="ＭＳ Ｐゴシック" charset="0"/>
                </a:rPr>
                <a:t>Go to destination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467648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The Cross-References Panel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13</a:t>
            </a:fld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371600" y="2311303"/>
            <a:ext cx="6179003" cy="2767744"/>
            <a:chOff x="1552244" y="2810853"/>
            <a:chExt cx="6151073" cy="2755233"/>
          </a:xfrm>
        </p:grpSpPr>
        <p:pic>
          <p:nvPicPr>
            <p:cNvPr id="11267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 bwMode="auto">
            <a:xfrm>
              <a:off x="3167196" y="2810853"/>
              <a:ext cx="2747874" cy="1896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69" name="Line 4"/>
            <p:cNvSpPr>
              <a:spLocks noChangeShapeType="1"/>
            </p:cNvSpPr>
            <p:nvPr/>
          </p:nvSpPr>
          <p:spPr bwMode="auto">
            <a:xfrm>
              <a:off x="3711196" y="4535458"/>
              <a:ext cx="1588" cy="365125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" name="AutoShape 5"/>
            <p:cNvSpPr>
              <a:spLocks noChangeArrowheads="1"/>
            </p:cNvSpPr>
            <p:nvPr/>
          </p:nvSpPr>
          <p:spPr bwMode="auto">
            <a:xfrm>
              <a:off x="3158315" y="4884403"/>
              <a:ext cx="1387807" cy="62638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EBEBEB"/>
                </a:gs>
              </a:gsLst>
              <a:lin ang="2700000" scaled="1"/>
            </a:gradFill>
            <a:ln>
              <a:noFill/>
            </a:ln>
            <a:effectLst>
              <a:outerShdw blurRad="63500" dist="25456" dir="2700000" algn="ctr" rotWithShape="0">
                <a:srgbClr val="000000">
                  <a:alpha val="75014"/>
                </a:srgbClr>
              </a:outerShdw>
            </a:effectLst>
            <a:extLst/>
          </p:spPr>
          <p:txBody>
            <a:bodyPr lIns="90000" tIns="46800" rIns="90000" bIns="46800" anchor="ctr"/>
            <a:lstStyle/>
            <a:p>
              <a:pPr algn="ctr" eaLnBrk="1" hangingPunct="1">
                <a:buSzPct val="10000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US" sz="1100" b="1" dirty="0">
                  <a:solidFill>
                    <a:srgbClr val="000000"/>
                  </a:solidFill>
                  <a:ea typeface="ＭＳ Ｐゴシック" charset="0"/>
                  <a:cs typeface="ＭＳ Ｐゴシック" charset="0"/>
                </a:rPr>
                <a:t>Go to destination of the selected cross-references</a:t>
              </a:r>
            </a:p>
          </p:txBody>
        </p:sp>
        <p:sp>
          <p:nvSpPr>
            <p:cNvPr id="19" name="Line 4"/>
            <p:cNvSpPr>
              <a:spLocks noChangeShapeType="1"/>
            </p:cNvSpPr>
            <p:nvPr/>
          </p:nvSpPr>
          <p:spPr bwMode="auto">
            <a:xfrm rot="5400000">
              <a:off x="2996760" y="4297945"/>
              <a:ext cx="1588" cy="365125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" name="Line 4"/>
            <p:cNvSpPr>
              <a:spLocks noChangeShapeType="1"/>
            </p:cNvSpPr>
            <p:nvPr/>
          </p:nvSpPr>
          <p:spPr bwMode="auto">
            <a:xfrm rot="16200000" flipH="1">
              <a:off x="5927382" y="4197310"/>
              <a:ext cx="0" cy="557874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280" name="Line 8"/>
            <p:cNvSpPr>
              <a:spLocks noChangeShapeType="1"/>
            </p:cNvSpPr>
            <p:nvPr/>
          </p:nvSpPr>
          <p:spPr bwMode="auto">
            <a:xfrm flipH="1">
              <a:off x="4959056" y="4535458"/>
              <a:ext cx="3478" cy="750787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" name="Line 8"/>
            <p:cNvSpPr>
              <a:spLocks noChangeShapeType="1"/>
            </p:cNvSpPr>
            <p:nvPr/>
          </p:nvSpPr>
          <p:spPr bwMode="auto">
            <a:xfrm>
              <a:off x="5304118" y="4535458"/>
              <a:ext cx="0" cy="552450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" name="AutoShape 9"/>
            <p:cNvSpPr>
              <a:spLocks noChangeArrowheads="1"/>
            </p:cNvSpPr>
            <p:nvPr/>
          </p:nvSpPr>
          <p:spPr bwMode="auto">
            <a:xfrm>
              <a:off x="5161079" y="4884403"/>
              <a:ext cx="2077921" cy="30797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EBEBEB"/>
                </a:gs>
              </a:gsLst>
              <a:lin ang="2700000" scaled="1"/>
            </a:gradFill>
            <a:ln>
              <a:noFill/>
            </a:ln>
            <a:effectLst>
              <a:outerShdw blurRad="63500" dist="25456" dir="2700000" algn="ctr" rotWithShape="0">
                <a:srgbClr val="000000">
                  <a:alpha val="75014"/>
                </a:srgbClr>
              </a:outerShdw>
            </a:effectLst>
            <a:extLst/>
          </p:spPr>
          <p:txBody>
            <a:bodyPr lIns="90000" tIns="46800" rIns="90000" bIns="46800" anchor="ctr"/>
            <a:lstStyle/>
            <a:p>
              <a:pPr algn="ctr" eaLnBrk="1" hangingPunct="1">
                <a:buSzPct val="10000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US" sz="1100" b="1" dirty="0">
                  <a:solidFill>
                    <a:srgbClr val="000000"/>
                  </a:solidFill>
                  <a:ea typeface="ＭＳ Ｐゴシック" charset="0"/>
                  <a:cs typeface="ＭＳ Ｐゴシック" charset="0"/>
                </a:rPr>
                <a:t>Create new cross-reference</a:t>
              </a:r>
            </a:p>
          </p:txBody>
        </p:sp>
        <p:sp>
          <p:nvSpPr>
            <p:cNvPr id="23" name="AutoShape 9"/>
            <p:cNvSpPr>
              <a:spLocks noChangeArrowheads="1"/>
            </p:cNvSpPr>
            <p:nvPr/>
          </p:nvSpPr>
          <p:spPr bwMode="auto">
            <a:xfrm>
              <a:off x="4762927" y="5258111"/>
              <a:ext cx="1983404" cy="30797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EBEBEB"/>
                </a:gs>
              </a:gsLst>
              <a:lin ang="2700000" scaled="1"/>
            </a:gradFill>
            <a:ln>
              <a:noFill/>
            </a:ln>
            <a:effectLst>
              <a:outerShdw blurRad="63500" dist="25456" dir="2700000" algn="ctr" rotWithShape="0">
                <a:srgbClr val="000000">
                  <a:alpha val="75014"/>
                </a:srgbClr>
              </a:outerShdw>
            </a:effectLst>
            <a:extLst/>
          </p:spPr>
          <p:txBody>
            <a:bodyPr lIns="90000" tIns="46800" rIns="90000" bIns="46800" anchor="ctr"/>
            <a:lstStyle/>
            <a:p>
              <a:pPr algn="ctr" eaLnBrk="1" hangingPunct="1">
                <a:buSzPct val="10000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US" sz="1100" b="1" dirty="0">
                  <a:solidFill>
                    <a:srgbClr val="000000"/>
                  </a:solidFill>
                  <a:ea typeface="ＭＳ Ｐゴシック" charset="0"/>
                  <a:cs typeface="ＭＳ Ｐゴシック" charset="0"/>
                </a:rPr>
                <a:t>Update cross-references</a:t>
              </a:r>
            </a:p>
          </p:txBody>
        </p:sp>
        <p:sp>
          <p:nvSpPr>
            <p:cNvPr id="7" name="AutoShape 5"/>
            <p:cNvSpPr>
              <a:spLocks noChangeArrowheads="1"/>
            </p:cNvSpPr>
            <p:nvPr/>
          </p:nvSpPr>
          <p:spPr bwMode="auto">
            <a:xfrm>
              <a:off x="1552244" y="4165117"/>
              <a:ext cx="1387807" cy="632369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EBEBEB"/>
                </a:gs>
              </a:gsLst>
              <a:lin ang="2700000" scaled="1"/>
            </a:gradFill>
            <a:ln>
              <a:noFill/>
            </a:ln>
            <a:effectLst>
              <a:outerShdw blurRad="63500" dist="25456" dir="2700000" algn="ctr" rotWithShape="0">
                <a:srgbClr val="000000">
                  <a:alpha val="75014"/>
                </a:srgbClr>
              </a:outerShdw>
            </a:effectLst>
            <a:extLst/>
          </p:spPr>
          <p:txBody>
            <a:bodyPr lIns="90000" tIns="46800" rIns="90000" bIns="46800" anchor="ctr"/>
            <a:lstStyle/>
            <a:p>
              <a:pPr algn="ctr" eaLnBrk="1" hangingPunct="1">
                <a:buSzPct val="10000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US" sz="1100" b="1" dirty="0">
                  <a:solidFill>
                    <a:srgbClr val="000000"/>
                  </a:solidFill>
                  <a:ea typeface="ＭＳ Ｐゴシック" charset="0"/>
                  <a:cs typeface="ＭＳ Ｐゴシック" charset="0"/>
                </a:rPr>
                <a:t>Go to source of the selected cross-references</a:t>
              </a:r>
            </a:p>
          </p:txBody>
        </p:sp>
        <p:sp>
          <p:nvSpPr>
            <p:cNvPr id="20" name="AutoShape 9"/>
            <p:cNvSpPr>
              <a:spLocks noChangeArrowheads="1"/>
            </p:cNvSpPr>
            <p:nvPr/>
          </p:nvSpPr>
          <p:spPr bwMode="auto">
            <a:xfrm>
              <a:off x="6084658" y="4345750"/>
              <a:ext cx="1618659" cy="30797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EBEBEB"/>
                </a:gs>
              </a:gsLst>
              <a:lin ang="2700000" scaled="1"/>
            </a:gradFill>
            <a:ln>
              <a:noFill/>
            </a:ln>
            <a:effectLst>
              <a:outerShdw blurRad="63500" dist="25456" dir="2700000" algn="ctr" rotWithShape="0">
                <a:srgbClr val="000000">
                  <a:alpha val="75014"/>
                </a:srgbClr>
              </a:outerShdw>
            </a:effectLst>
            <a:extLst/>
          </p:spPr>
          <p:txBody>
            <a:bodyPr lIns="90000" tIns="46800" rIns="90000" bIns="46800" anchor="ctr"/>
            <a:lstStyle/>
            <a:p>
              <a:pPr algn="ctr">
                <a:lnSpc>
                  <a:spcPts val="1100"/>
                </a:lnSpc>
                <a:buSzPct val="10000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US" sz="1100" b="1" dirty="0">
                  <a:solidFill>
                    <a:srgbClr val="000000"/>
                  </a:solidFill>
                  <a:ea typeface="ＭＳ Ｐゴシック" charset="0"/>
                  <a:cs typeface="ＭＳ Ｐゴシック" charset="0"/>
                </a:rPr>
                <a:t>Delete selected cross-references</a:t>
              </a:r>
            </a:p>
          </p:txBody>
        </p:sp>
        <p:sp>
          <p:nvSpPr>
            <p:cNvPr id="24" name="Line 4"/>
            <p:cNvSpPr>
              <a:spLocks noChangeShapeType="1"/>
            </p:cNvSpPr>
            <p:nvPr/>
          </p:nvSpPr>
          <p:spPr bwMode="auto">
            <a:xfrm rot="16200000" flipH="1">
              <a:off x="6051335" y="3337699"/>
              <a:ext cx="0" cy="711972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" name="AutoShape 9"/>
            <p:cNvSpPr>
              <a:spLocks noChangeArrowheads="1"/>
            </p:cNvSpPr>
            <p:nvPr/>
          </p:nvSpPr>
          <p:spPr bwMode="auto">
            <a:xfrm>
              <a:off x="6130802" y="3548330"/>
              <a:ext cx="1489198" cy="30797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EBEBEB"/>
                </a:gs>
              </a:gsLst>
              <a:lin ang="2700000" scaled="1"/>
            </a:gradFill>
            <a:ln>
              <a:noFill/>
            </a:ln>
            <a:effectLst>
              <a:outerShdw blurRad="63500" dist="25456" dir="2700000" algn="ctr" rotWithShape="0">
                <a:srgbClr val="000000">
                  <a:alpha val="75014"/>
                </a:srgbClr>
              </a:outerShdw>
            </a:effectLst>
            <a:extLst/>
          </p:spPr>
          <p:txBody>
            <a:bodyPr lIns="90000" tIns="46800" rIns="90000" bIns="46800" anchor="ctr"/>
            <a:lstStyle/>
            <a:p>
              <a:pPr algn="ctr" eaLnBrk="1" hangingPunct="1">
                <a:buSzPct val="10000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US" sz="1100" b="1" dirty="0">
                  <a:solidFill>
                    <a:srgbClr val="000000"/>
                  </a:solidFill>
                  <a:ea typeface="ＭＳ Ｐゴシック" charset="0"/>
                  <a:cs typeface="ＭＳ Ｐゴシック" charset="0"/>
                </a:rPr>
                <a:t>Go to destination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583503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Cross-References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14</a:t>
            </a:fld>
            <a:endParaRPr lang="en-US" dirty="0"/>
          </a:p>
        </p:txBody>
      </p:sp>
      <p:graphicFrame>
        <p:nvGraphicFramePr>
          <p:cNvPr id="5" name="Group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0009635"/>
              </p:ext>
            </p:extLst>
          </p:nvPr>
        </p:nvGraphicFramePr>
        <p:xfrm>
          <a:off x="1011395" y="2445489"/>
          <a:ext cx="7239000" cy="2499372"/>
        </p:xfrm>
        <a:graphic>
          <a:graphicData uri="http://schemas.openxmlformats.org/drawingml/2006/table">
            <a:tbl>
              <a:tblPr/>
              <a:tblGrid>
                <a:gridCol w="1676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62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Type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Used To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See [also]</a:t>
                      </a:r>
                    </a:p>
                  </a:txBody>
                  <a:tcPr marT="45726" marB="45726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Automatically assign correct prefixes to cross-references each time an index is generated</a:t>
                      </a:r>
                    </a:p>
                  </a:txBody>
                  <a:tcPr marT="45726" marB="45726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187805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See</a:t>
                      </a:r>
                    </a:p>
                  </a:txBody>
                  <a:tcPr marT="45726" marB="45726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Cross-reference a topic without page references</a:t>
                      </a:r>
                    </a:p>
                  </a:txBody>
                  <a:tcPr marT="45726" marB="45726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See also</a:t>
                      </a:r>
                    </a:p>
                  </a:txBody>
                  <a:tcPr marT="45726" marB="45726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Cross-reference a topic with page numbers or sub-entries</a:t>
                      </a:r>
                    </a:p>
                  </a:txBody>
                  <a:tcPr marT="45726" marB="45726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435183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See herein</a:t>
                      </a:r>
                    </a:p>
                  </a:txBody>
                  <a:tcPr marT="45726" marB="45726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Refer to a different sub-level entry for details about the current entry</a:t>
                      </a:r>
                    </a:p>
                  </a:txBody>
                  <a:tcPr marT="45726" marB="45726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See also herein</a:t>
                      </a:r>
                    </a:p>
                  </a:txBody>
                  <a:tcPr marT="45726" marB="45726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Refer to a sub-level entry for additional details about the current entry</a:t>
                      </a:r>
                    </a:p>
                  </a:txBody>
                  <a:tcPr marT="45726" marB="45726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45571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FE7FE06-9778-480E-A7E2-099D7EA3F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A2F8BD6-90C7-4FA4-A654-002E0C9C89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Creating Hyperlinks and Cross-References</a:t>
            </a:r>
          </a:p>
        </p:txBody>
      </p:sp>
    </p:spTree>
    <p:extLst>
      <p:ext uri="{BB962C8B-B14F-4D97-AF65-F5344CB8AC3E}">
        <p14:creationId xmlns:p14="http://schemas.microsoft.com/office/powerpoint/2010/main" val="21549082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Indexes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16</a:t>
            </a:fld>
            <a:endParaRPr lang="en-US" dirty="0"/>
          </a:p>
        </p:txBody>
      </p:sp>
      <p:pic>
        <p:nvPicPr>
          <p:cNvPr id="13315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2667000"/>
            <a:ext cx="4322257" cy="240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31217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The Generate Index Dialog Box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17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11E5659-DBF1-41C6-A92C-AB8D97175B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5768" y="1424766"/>
            <a:ext cx="6332465" cy="4489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6906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Footnotes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18</a:t>
            </a:fld>
            <a:endParaRPr lang="en-US" dirty="0"/>
          </a:p>
        </p:txBody>
      </p:sp>
      <p:pic>
        <p:nvPicPr>
          <p:cNvPr id="15363" name="Picture 1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752600" y="3276709"/>
            <a:ext cx="4908550" cy="1098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Line 3"/>
          <p:cNvSpPr>
            <a:spLocks noChangeShapeType="1"/>
          </p:cNvSpPr>
          <p:nvPr/>
        </p:nvSpPr>
        <p:spPr bwMode="auto">
          <a:xfrm flipH="1">
            <a:off x="3292474" y="2863843"/>
            <a:ext cx="2351088" cy="17466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5365" name="Line 4"/>
          <p:cNvSpPr>
            <a:spLocks noChangeShapeType="1"/>
          </p:cNvSpPr>
          <p:nvPr/>
        </p:nvSpPr>
        <p:spPr bwMode="auto">
          <a:xfrm flipV="1">
            <a:off x="3282948" y="2881308"/>
            <a:ext cx="1588" cy="581025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5367" name="Line 6"/>
          <p:cNvSpPr>
            <a:spLocks noChangeShapeType="1"/>
          </p:cNvSpPr>
          <p:nvPr/>
        </p:nvSpPr>
        <p:spPr bwMode="auto">
          <a:xfrm flipV="1">
            <a:off x="5651500" y="2863841"/>
            <a:ext cx="0" cy="814387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6246813" y="3887785"/>
            <a:ext cx="1373187" cy="503238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EBEBEB"/>
              </a:gs>
            </a:gsLst>
            <a:lin ang="2700000" scaled="1"/>
          </a:gradFill>
          <a:ln>
            <a:noFill/>
          </a:ln>
          <a:effectLst>
            <a:outerShdw blurRad="63500" dist="25456" dir="2700000" algn="ctr" rotWithShape="0">
              <a:srgbClr val="000000">
                <a:alpha val="75014"/>
              </a:srgbClr>
            </a:outerShdw>
          </a:effectLst>
          <a:extLst/>
        </p:spPr>
        <p:txBody>
          <a:bodyPr lIns="90000" tIns="46800" rIns="90000" bIns="46800" anchor="ctr"/>
          <a:lstStyle/>
          <a:p>
            <a:pPr algn="ctr" eaLnBrk="1" hangingPunct="1"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sz="1100" b="1" dirty="0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Notes at bottom of page</a:t>
            </a:r>
          </a:p>
        </p:txBody>
      </p:sp>
      <p:sp>
        <p:nvSpPr>
          <p:cNvPr id="15369" name="AutoShape 8"/>
          <p:cNvSpPr>
            <a:spLocks/>
          </p:cNvSpPr>
          <p:nvPr/>
        </p:nvSpPr>
        <p:spPr bwMode="auto">
          <a:xfrm>
            <a:off x="5981700" y="3979860"/>
            <a:ext cx="174625" cy="365125"/>
          </a:xfrm>
          <a:prstGeom prst="rightBrace">
            <a:avLst>
              <a:gd name="adj1" fmla="val 17424"/>
              <a:gd name="adj2" fmla="val 50000"/>
            </a:avLst>
          </a:prstGeom>
          <a:noFill/>
          <a:ln w="19080" cap="sq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FF9900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FF9900"/>
              </a:buClr>
              <a:buChar char="–"/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FF9900"/>
              </a:buClr>
              <a:buChar char="•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FF9900"/>
              </a:buClr>
              <a:buChar char="–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0000"/>
              </a:buClr>
              <a:buFont typeface="Times New Roman" pitchFamily="18" charset="0"/>
              <a:buNone/>
            </a:pPr>
            <a:endParaRPr lang="en-US" altLang="en-US" sz="1800" dirty="0"/>
          </a:p>
        </p:txBody>
      </p:sp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3705225" y="2718589"/>
            <a:ext cx="1476375" cy="274637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EBEBEB"/>
              </a:gs>
            </a:gsLst>
            <a:lin ang="2700000" scaled="1"/>
          </a:gradFill>
          <a:ln>
            <a:noFill/>
          </a:ln>
          <a:effectLst>
            <a:outerShdw blurRad="63500" dist="25456" dir="2700000" algn="ctr" rotWithShape="0">
              <a:srgbClr val="000000">
                <a:alpha val="75014"/>
              </a:srgbClr>
            </a:outerShdw>
          </a:effectLst>
          <a:extLst/>
        </p:spPr>
        <p:txBody>
          <a:bodyPr lIns="90000" tIns="46800" rIns="90000" bIns="46800" anchor="ctr"/>
          <a:lstStyle/>
          <a:p>
            <a:pPr algn="ctr" eaLnBrk="1" hangingPunct="1"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sz="1100" b="1" dirty="0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Reference marks</a:t>
            </a:r>
          </a:p>
        </p:txBody>
      </p:sp>
    </p:spTree>
    <p:extLst>
      <p:ext uri="{BB962C8B-B14F-4D97-AF65-F5344CB8AC3E}">
        <p14:creationId xmlns:p14="http://schemas.microsoft.com/office/powerpoint/2010/main" val="21048420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The Footnote Options Dialog Box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19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743B186-D474-48B7-8317-23BB042D11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041" y="1092719"/>
            <a:ext cx="3657917" cy="5204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9867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Books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file that consists of a number of individual documents merged together</a:t>
            </a:r>
          </a:p>
          <a:p>
            <a:r>
              <a:rPr lang="en-US" dirty="0"/>
              <a:t>Pages are sequentially numbered</a:t>
            </a:r>
          </a:p>
          <a:p>
            <a:r>
              <a:rPr lang="en-US" dirty="0"/>
              <a:t>Table of contents, list of tables, and indices are automatically merged when a book is created</a:t>
            </a:r>
          </a:p>
          <a:p>
            <a:r>
              <a:rPr lang="en-US" dirty="0"/>
              <a:t>Styles and swatches can be synchronized</a:t>
            </a:r>
          </a:p>
          <a:p>
            <a:r>
              <a:rPr lang="en-US" dirty="0"/>
              <a:t>First document in the book acts as the style source of other documents</a:t>
            </a:r>
          </a:p>
          <a:p>
            <a:r>
              <a:rPr lang="en-US" dirty="0"/>
              <a:t>Style source can be changed as required</a:t>
            </a:r>
          </a:p>
          <a:p>
            <a:r>
              <a:rPr lang="en-US" dirty="0"/>
              <a:t>Print the whole book or selected documents in a book</a:t>
            </a:r>
          </a:p>
          <a:p>
            <a:r>
              <a:rPr lang="en-US" dirty="0"/>
              <a:t>Can include up to 1000 documents</a:t>
            </a:r>
          </a:p>
          <a:p>
            <a:r>
              <a:rPr lang="en-US" dirty="0"/>
              <a:t>Can be exported as a PDF document</a:t>
            </a:r>
          </a:p>
        </p:txBody>
      </p:sp>
    </p:spTree>
    <p:extLst>
      <p:ext uri="{BB962C8B-B14F-4D97-AF65-F5344CB8AC3E}">
        <p14:creationId xmlns:p14="http://schemas.microsoft.com/office/powerpoint/2010/main" val="8599478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FE7FE06-9778-480E-A7E2-099D7EA3F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A2F8BD6-90C7-4FA4-A654-002E0C9C89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Generating an Index and Inserting Footnotes </a:t>
            </a:r>
          </a:p>
        </p:txBody>
      </p:sp>
    </p:spTree>
    <p:extLst>
      <p:ext uri="{BB962C8B-B14F-4D97-AF65-F5344CB8AC3E}">
        <p14:creationId xmlns:p14="http://schemas.microsoft.com/office/powerpoint/2010/main" val="16653607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what ways might your projects benefit from the Book feature of InDesign?</a:t>
            </a:r>
          </a:p>
          <a:p>
            <a:r>
              <a:rPr lang="en-US" dirty="0"/>
              <a:t>In what ways might you use the Hyperlinks feature?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534458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Pagination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Method by which content in a document is divided into pages according to specified page size and margin settings</a:t>
            </a:r>
          </a:p>
          <a:p>
            <a:r>
              <a:rPr lang="en-US" dirty="0"/>
              <a:t>Defines the appearance of content on a page and the flow of content across pages</a:t>
            </a:r>
          </a:p>
          <a:p>
            <a:r>
              <a:rPr lang="en-US" dirty="0"/>
              <a:t>Used to identify the beginning and end of content on pages</a:t>
            </a:r>
          </a:p>
          <a:p>
            <a:r>
              <a:rPr lang="en-US" dirty="0"/>
              <a:t>Used for adding page numbers to documents</a:t>
            </a:r>
          </a:p>
          <a:p>
            <a:r>
              <a:rPr lang="en-US" dirty="0"/>
              <a:t>Also used to number multi-page documents such as books and web pages</a:t>
            </a:r>
          </a:p>
        </p:txBody>
      </p:sp>
    </p:spTree>
    <p:extLst>
      <p:ext uri="{BB962C8B-B14F-4D97-AF65-F5344CB8AC3E}">
        <p14:creationId xmlns:p14="http://schemas.microsoft.com/office/powerpoint/2010/main" val="18526680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The Book Panel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4</a:t>
            </a:fld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5FF530B-896E-4AC1-BEF3-66F8D1934723}"/>
              </a:ext>
            </a:extLst>
          </p:cNvPr>
          <p:cNvGrpSpPr/>
          <p:nvPr/>
        </p:nvGrpSpPr>
        <p:grpSpPr>
          <a:xfrm>
            <a:off x="2057400" y="1644399"/>
            <a:ext cx="4866649" cy="4118149"/>
            <a:chOff x="2057400" y="1644399"/>
            <a:chExt cx="4866649" cy="4118149"/>
          </a:xfrm>
        </p:grpSpPr>
        <p:pic>
          <p:nvPicPr>
            <p:cNvPr id="5124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2578170" y="1644399"/>
              <a:ext cx="3366448" cy="30453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41" name="Line 7"/>
            <p:cNvSpPr>
              <a:spLocks noChangeShapeType="1"/>
            </p:cNvSpPr>
            <p:nvPr/>
          </p:nvSpPr>
          <p:spPr bwMode="auto">
            <a:xfrm>
              <a:off x="4049324" y="5322517"/>
              <a:ext cx="634206" cy="0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42" name="Line 8"/>
            <p:cNvSpPr>
              <a:spLocks noChangeShapeType="1"/>
            </p:cNvSpPr>
            <p:nvPr/>
          </p:nvSpPr>
          <p:spPr bwMode="auto">
            <a:xfrm>
              <a:off x="4683530" y="4555601"/>
              <a:ext cx="0" cy="765519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" name="AutoShape 9"/>
            <p:cNvSpPr>
              <a:spLocks noChangeArrowheads="1"/>
            </p:cNvSpPr>
            <p:nvPr/>
          </p:nvSpPr>
          <p:spPr bwMode="auto">
            <a:xfrm>
              <a:off x="3007053" y="5203969"/>
              <a:ext cx="1079924" cy="241668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EBEBEB"/>
                </a:gs>
              </a:gsLst>
              <a:lin ang="2700000" scaled="1"/>
            </a:gradFill>
            <a:ln>
              <a:noFill/>
            </a:ln>
            <a:effectLst>
              <a:outerShdw blurRad="63500" dist="25456" dir="2700000" algn="ctr" rotWithShape="0">
                <a:srgbClr val="000000">
                  <a:alpha val="75014"/>
                </a:srgbClr>
              </a:outerShdw>
            </a:effectLst>
            <a:extLst/>
          </p:spPr>
          <p:txBody>
            <a:bodyPr lIns="90000" tIns="46800" rIns="90000" bIns="46800" anchor="ctr"/>
            <a:lstStyle/>
            <a:p>
              <a:pPr algn="ctr" eaLnBrk="1" hangingPunct="1">
                <a:buSzPct val="10000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US" sz="1100" b="1" dirty="0">
                  <a:solidFill>
                    <a:srgbClr val="000000"/>
                  </a:solidFill>
                  <a:ea typeface="ＭＳ Ｐゴシック" charset="0"/>
                  <a:cs typeface="ＭＳ Ｐゴシック" charset="0"/>
                </a:rPr>
                <a:t>Save the Book</a:t>
              </a:r>
            </a:p>
          </p:txBody>
        </p:sp>
        <p:sp>
          <p:nvSpPr>
            <p:cNvPr id="5137" name="Line 11"/>
            <p:cNvSpPr>
              <a:spLocks noChangeShapeType="1"/>
            </p:cNvSpPr>
            <p:nvPr/>
          </p:nvSpPr>
          <p:spPr bwMode="auto">
            <a:xfrm>
              <a:off x="4058680" y="5685729"/>
              <a:ext cx="919180" cy="0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38" name="Line 12"/>
            <p:cNvSpPr>
              <a:spLocks noChangeShapeType="1"/>
            </p:cNvSpPr>
            <p:nvPr/>
          </p:nvSpPr>
          <p:spPr bwMode="auto">
            <a:xfrm>
              <a:off x="4982051" y="4555601"/>
              <a:ext cx="0" cy="1124529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" name="AutoShape 13"/>
            <p:cNvSpPr>
              <a:spLocks noChangeArrowheads="1"/>
            </p:cNvSpPr>
            <p:nvPr/>
          </p:nvSpPr>
          <p:spPr bwMode="auto">
            <a:xfrm>
              <a:off x="3049156" y="5520879"/>
              <a:ext cx="1037822" cy="241669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EBEBEB"/>
                </a:gs>
              </a:gsLst>
              <a:lin ang="2700000" scaled="1"/>
            </a:gradFill>
            <a:ln>
              <a:noFill/>
            </a:ln>
            <a:effectLst>
              <a:outerShdw blurRad="63500" dist="25456" dir="2700000" algn="ctr" rotWithShape="0">
                <a:srgbClr val="000000">
                  <a:alpha val="75014"/>
                </a:srgbClr>
              </a:outerShdw>
            </a:effectLst>
            <a:extLst/>
          </p:spPr>
          <p:txBody>
            <a:bodyPr lIns="90000" tIns="46800" rIns="90000" bIns="46800" anchor="ctr"/>
            <a:lstStyle/>
            <a:p>
              <a:pPr algn="ctr" eaLnBrk="1" hangingPunct="1">
                <a:buSzPct val="10000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US" sz="1100" b="1" dirty="0">
                  <a:solidFill>
                    <a:srgbClr val="000000"/>
                  </a:solidFill>
                  <a:ea typeface="ＭＳ Ｐゴシック" charset="0"/>
                  <a:cs typeface="ＭＳ Ｐゴシック" charset="0"/>
                </a:rPr>
                <a:t>Print the Book</a:t>
              </a:r>
            </a:p>
          </p:txBody>
        </p:sp>
        <p:sp>
          <p:nvSpPr>
            <p:cNvPr id="5134" name="Line 4"/>
            <p:cNvSpPr>
              <a:spLocks noChangeShapeType="1"/>
            </p:cNvSpPr>
            <p:nvPr/>
          </p:nvSpPr>
          <p:spPr bwMode="auto">
            <a:xfrm>
              <a:off x="4389752" y="4554900"/>
              <a:ext cx="4191" cy="495215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28" name="Line 19"/>
            <p:cNvSpPr>
              <a:spLocks noChangeShapeType="1"/>
            </p:cNvSpPr>
            <p:nvPr/>
          </p:nvSpPr>
          <p:spPr bwMode="auto">
            <a:xfrm flipH="1">
              <a:off x="5299470" y="4555601"/>
              <a:ext cx="0" cy="846377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29" name="Line 19"/>
            <p:cNvSpPr>
              <a:spLocks noChangeShapeType="1"/>
            </p:cNvSpPr>
            <p:nvPr/>
          </p:nvSpPr>
          <p:spPr bwMode="auto">
            <a:xfrm>
              <a:off x="5623398" y="4554900"/>
              <a:ext cx="0" cy="494514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" name="AutoShape 20"/>
            <p:cNvSpPr>
              <a:spLocks noChangeArrowheads="1"/>
            </p:cNvSpPr>
            <p:nvPr/>
          </p:nvSpPr>
          <p:spPr bwMode="auto">
            <a:xfrm>
              <a:off x="5515002" y="4889467"/>
              <a:ext cx="1409047" cy="241668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EBEBEB"/>
                </a:gs>
              </a:gsLst>
              <a:lin ang="2700000" scaled="1"/>
            </a:gradFill>
            <a:ln>
              <a:noFill/>
            </a:ln>
            <a:effectLst>
              <a:outerShdw blurRad="63500" dist="25456" dir="2700000" algn="ctr" rotWithShape="0">
                <a:srgbClr val="000000">
                  <a:alpha val="75014"/>
                </a:srgbClr>
              </a:outerShdw>
            </a:effectLst>
            <a:extLst/>
          </p:spPr>
          <p:txBody>
            <a:bodyPr lIns="90000" tIns="46800" rIns="90000" bIns="46800" anchor="ctr"/>
            <a:lstStyle/>
            <a:p>
              <a:pPr algn="ctr" eaLnBrk="1" hangingPunct="1">
                <a:buSzPct val="10000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US" sz="1100" b="1" dirty="0">
                  <a:solidFill>
                    <a:srgbClr val="000000"/>
                  </a:solidFill>
                  <a:ea typeface="ＭＳ Ｐゴシック" charset="0"/>
                  <a:cs typeface="ＭＳ Ｐゴシック" charset="0"/>
                </a:rPr>
                <a:t>Remove Documents</a:t>
              </a:r>
            </a:p>
          </p:txBody>
        </p:sp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5171300" y="5203969"/>
              <a:ext cx="1302328" cy="241668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EBEBEB"/>
                </a:gs>
              </a:gsLst>
              <a:lin ang="2700000" scaled="1"/>
            </a:gradFill>
            <a:ln>
              <a:noFill/>
            </a:ln>
            <a:effectLst>
              <a:outerShdw blurRad="63500" dist="25456" dir="2700000" algn="ctr" rotWithShape="0">
                <a:srgbClr val="000000">
                  <a:alpha val="75014"/>
                </a:srgbClr>
              </a:outerShdw>
            </a:effectLst>
            <a:extLst/>
          </p:spPr>
          <p:txBody>
            <a:bodyPr lIns="90000" tIns="46800" rIns="90000" bIns="46800" anchor="ctr"/>
            <a:lstStyle/>
            <a:p>
              <a:pPr algn="ctr" eaLnBrk="1" hangingPunct="1">
                <a:buSzPct val="10000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US" sz="1100" b="1" dirty="0">
                  <a:solidFill>
                    <a:srgbClr val="000000"/>
                  </a:solidFill>
                  <a:ea typeface="ＭＳ Ｐゴシック" charset="0"/>
                  <a:cs typeface="ＭＳ Ｐゴシック" charset="0"/>
                </a:rPr>
                <a:t>Add Documents</a:t>
              </a:r>
            </a:p>
          </p:txBody>
        </p:sp>
        <p:sp>
          <p:nvSpPr>
            <p:cNvPr id="20" name="Line 11">
              <a:extLst>
                <a:ext uri="{FF2B5EF4-FFF2-40B4-BE49-F238E27FC236}">
                  <a16:creationId xmlns:a16="http://schemas.microsoft.com/office/drawing/2014/main" id="{87C838AF-63EB-416A-B376-AC61952BFF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70572" y="5050114"/>
              <a:ext cx="919180" cy="0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" name="AutoShape 5"/>
            <p:cNvSpPr>
              <a:spLocks noChangeArrowheads="1"/>
            </p:cNvSpPr>
            <p:nvPr/>
          </p:nvSpPr>
          <p:spPr bwMode="auto">
            <a:xfrm>
              <a:off x="2057400" y="4900830"/>
              <a:ext cx="2029577" cy="241669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EBEBEB"/>
                </a:gs>
              </a:gsLst>
              <a:lin ang="2700000" scaled="1"/>
            </a:gradFill>
            <a:ln>
              <a:noFill/>
            </a:ln>
            <a:effectLst>
              <a:outerShdw blurRad="63500" dist="25456" dir="2700000" algn="ctr" rotWithShape="0">
                <a:srgbClr val="000000">
                  <a:alpha val="75014"/>
                </a:srgbClr>
              </a:outerShdw>
            </a:effectLst>
            <a:extLst/>
          </p:spPr>
          <p:txBody>
            <a:bodyPr lIns="90000" tIns="46800" rIns="90000" bIns="46800" anchor="ctr"/>
            <a:lstStyle/>
            <a:p>
              <a:pPr algn="ctr" eaLnBrk="1" hangingPunct="1">
                <a:buSzPct val="10000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US" sz="1100" b="1" dirty="0">
                  <a:solidFill>
                    <a:srgbClr val="000000"/>
                  </a:solidFill>
                  <a:ea typeface="ＭＳ Ｐゴシック" charset="0"/>
                  <a:cs typeface="ＭＳ Ｐゴシック" charset="0"/>
                </a:rPr>
                <a:t>Synchronize with Style Source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101409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Book Synchronization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Specified items are copied from the style source to the specified documents</a:t>
            </a:r>
          </a:p>
          <a:p>
            <a:r>
              <a:rPr lang="en-US" dirty="0"/>
              <a:t>Items with identical names are replaced</a:t>
            </a:r>
          </a:p>
          <a:p>
            <a:r>
              <a:rPr lang="en-US" dirty="0"/>
              <a:t>If items are not found, they are added</a:t>
            </a:r>
          </a:p>
          <a:p>
            <a:r>
              <a:rPr lang="en-US" dirty="0"/>
              <a:t>Items not included in the style source are left as is</a:t>
            </a:r>
          </a:p>
          <a:p>
            <a:r>
              <a:rPr lang="en-US" dirty="0"/>
              <a:t>Synchronization can occur while documents in the book are closed</a:t>
            </a:r>
          </a:p>
          <a:p>
            <a:r>
              <a:rPr lang="en-US" dirty="0"/>
              <a:t>Documents that are open when you synchronize are changed but not saved</a:t>
            </a:r>
          </a:p>
        </p:txBody>
      </p:sp>
    </p:spTree>
    <p:extLst>
      <p:ext uri="{BB962C8B-B14F-4D97-AF65-F5344CB8AC3E}">
        <p14:creationId xmlns:p14="http://schemas.microsoft.com/office/powerpoint/2010/main" val="26522313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FE7FE06-9778-480E-A7E2-099D7EA3F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A2F8BD6-90C7-4FA4-A654-002E0C9C89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Creating a Book</a:t>
            </a:r>
          </a:p>
        </p:txBody>
      </p:sp>
    </p:spTree>
    <p:extLst>
      <p:ext uri="{BB962C8B-B14F-4D97-AF65-F5344CB8AC3E}">
        <p14:creationId xmlns:p14="http://schemas.microsoft.com/office/powerpoint/2010/main" val="3307445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The Table of Contents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7</a:t>
            </a:fld>
            <a:endParaRPr lang="en-US" dirty="0"/>
          </a:p>
        </p:txBody>
      </p:sp>
      <p:pic>
        <p:nvPicPr>
          <p:cNvPr id="7171" name="Picture 2" descr="6-2_resul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107675"/>
            <a:ext cx="4702969" cy="317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91732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Updates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Document changes are automatically reflected in the table of contents</a:t>
            </a:r>
          </a:p>
          <a:p>
            <a:r>
              <a:rPr lang="en-US" dirty="0"/>
              <a:t>Manual updates are not necessary</a:t>
            </a:r>
          </a:p>
          <a:p>
            <a:r>
              <a:rPr lang="en-US" dirty="0"/>
              <a:t>Table of contents is live</a:t>
            </a:r>
          </a:p>
          <a:p>
            <a:r>
              <a:rPr lang="en-US" dirty="0"/>
              <a:t>Update via Update Table of Contents in the Layout tab</a:t>
            </a:r>
          </a:p>
        </p:txBody>
      </p:sp>
    </p:spTree>
    <p:extLst>
      <p:ext uri="{BB962C8B-B14F-4D97-AF65-F5344CB8AC3E}">
        <p14:creationId xmlns:p14="http://schemas.microsoft.com/office/powerpoint/2010/main" val="23135397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The Table of Contents Dialog Box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9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4752CAB-2048-492F-8549-096858242E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6200" y="1447800"/>
            <a:ext cx="5311600" cy="4679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124233"/>
      </p:ext>
    </p:extLst>
  </p:cSld>
  <p:clrMapOvr>
    <a:masterClrMapping/>
  </p:clrMapOvr>
</p:sld>
</file>

<file path=ppt/theme/theme1.xml><?xml version="1.0" encoding="utf-8"?>
<a:theme xmlns:a="http://schemas.openxmlformats.org/drawingml/2006/main" name="1_LO Choice">
  <a:themeElements>
    <a:clrScheme name="LO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DDC"/>
      </a:accent1>
      <a:accent2>
        <a:srgbClr val="1D76BB"/>
      </a:accent2>
      <a:accent3>
        <a:srgbClr val="B2D237"/>
      </a:accent3>
      <a:accent4>
        <a:srgbClr val="1D3764"/>
      </a:accent4>
      <a:accent5>
        <a:srgbClr val="972883"/>
      </a:accent5>
      <a:accent6>
        <a:srgbClr val="5F1F5A"/>
      </a:accent6>
      <a:hlink>
        <a:srgbClr val="009DDC"/>
      </a:hlink>
      <a:folHlink>
        <a:srgbClr val="009DD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FF0000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 smtClean="0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76BD36C8-305F-4882-A7F2-4FEC1771BF9B}" vid="{8C8C92D2-93BC-4A65-94B1-661E8020A0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360</TotalTime>
  <Words>551</Words>
  <Application>Microsoft Office PowerPoint</Application>
  <PresentationFormat>On-screen Show (4:3)</PresentationFormat>
  <Paragraphs>115</Paragraphs>
  <Slides>21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Myriad Pro</vt:lpstr>
      <vt:lpstr>Times New Roman</vt:lpstr>
      <vt:lpstr>1_LO Choice</vt:lpstr>
      <vt:lpstr>Managing Long Documents</vt:lpstr>
      <vt:lpstr>Books</vt:lpstr>
      <vt:lpstr>Pagination</vt:lpstr>
      <vt:lpstr>The Book Panel</vt:lpstr>
      <vt:lpstr>Book Synchronization</vt:lpstr>
      <vt:lpstr>PowerPoint Presentation</vt:lpstr>
      <vt:lpstr>The Table of Contents</vt:lpstr>
      <vt:lpstr>Updates</vt:lpstr>
      <vt:lpstr>The Table of Contents Dialog Box</vt:lpstr>
      <vt:lpstr>PowerPoint Presentation</vt:lpstr>
      <vt:lpstr>Hyperlinks</vt:lpstr>
      <vt:lpstr>The Hyperlinks Panel</vt:lpstr>
      <vt:lpstr>The Cross-References Panel</vt:lpstr>
      <vt:lpstr>Cross-References</vt:lpstr>
      <vt:lpstr>PowerPoint Presentation</vt:lpstr>
      <vt:lpstr>Indexes</vt:lpstr>
      <vt:lpstr>The Generate Index Dialog Box</vt:lpstr>
      <vt:lpstr>Footnotes</vt:lpstr>
      <vt:lpstr>The Footnote Options Dialog Box</vt:lpstr>
      <vt:lpstr>PowerPoint Presentation</vt:lpstr>
      <vt:lpstr>Reflective 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Laurie Perry</dc:creator>
  <cp:lastModifiedBy>Peter Bauer</cp:lastModifiedBy>
  <cp:revision>35</cp:revision>
  <dcterms:created xsi:type="dcterms:W3CDTF">2016-08-03T19:19:13Z</dcterms:created>
  <dcterms:modified xsi:type="dcterms:W3CDTF">2019-02-20T16:04:41Z</dcterms:modified>
</cp:coreProperties>
</file>