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14"/>
  </p:notesMasterIdLst>
  <p:handoutMasterIdLst>
    <p:handoutMasterId r:id="rId15"/>
  </p:handoutMasterIdLst>
  <p:sldIdLst>
    <p:sldId id="261" r:id="rId2"/>
    <p:sldId id="262" r:id="rId3"/>
    <p:sldId id="263" r:id="rId4"/>
    <p:sldId id="264" r:id="rId5"/>
    <p:sldId id="270" r:id="rId6"/>
    <p:sldId id="271" r:id="rId7"/>
    <p:sldId id="265" r:id="rId8"/>
    <p:sldId id="266" r:id="rId9"/>
    <p:sldId id="269" r:id="rId10"/>
    <p:sldId id="267" r:id="rId11"/>
    <p:sldId id="268" r:id="rId12"/>
    <p:sldId id="260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8168" autoAdjust="0"/>
  </p:normalViewPr>
  <p:slideViewPr>
    <p:cSldViewPr>
      <p:cViewPr varScale="1">
        <p:scale>
          <a:sx n="88" d="100"/>
          <a:sy n="88" d="100"/>
        </p:scale>
        <p:origin x="14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2/23/2016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2/23/2016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001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9722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 algn="l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9169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202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071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176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791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036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3877" y="98425"/>
            <a:ext cx="7772400" cy="83942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18012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293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924" y="100269"/>
            <a:ext cx="7932614" cy="84461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51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0584" y="644547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2015 Logical Operations, Inc. All rights reserved.</a:t>
            </a:r>
          </a:p>
        </p:txBody>
      </p:sp>
      <p:sp>
        <p:nvSpPr>
          <p:cNvPr id="11" name="Footer Placeholder 2"/>
          <p:cNvSpPr txBox="1">
            <a:spLocks/>
          </p:cNvSpPr>
          <p:nvPr userDrawn="1"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10" r:id="rId5"/>
    <p:sldLayoutId id="2147483804" r:id="rId6"/>
    <p:sldLayoutId id="2147483811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2" r:id="rId13"/>
    <p:sldLayoutId id="2147483813" r:id="rId14"/>
    <p:sldLayoutId id="2147483814" r:id="rId15"/>
    <p:sldLayoutId id="2147483815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Perform Basic Tasks in the Visio Environment</a:t>
            </a:r>
          </a:p>
          <a:p>
            <a:r>
              <a:rPr lang="en-US" dirty="0"/>
              <a:t>Use Backstage Commands</a:t>
            </a:r>
          </a:p>
          <a:p>
            <a:r>
              <a:rPr lang="en-US" dirty="0"/>
              <a:t>Save a File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Started with Visio 2016</a:t>
            </a:r>
          </a:p>
        </p:txBody>
      </p:sp>
    </p:spTree>
    <p:extLst>
      <p:ext uri="{BB962C8B-B14F-4D97-AF65-F5344CB8AC3E}">
        <p14:creationId xmlns:p14="http://schemas.microsoft.com/office/powerpoint/2010/main" val="3569839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Tell Me Feature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0095" y="2595666"/>
            <a:ext cx="2123810" cy="16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2417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Components of the Backstage View</a:t>
            </a:r>
          </a:p>
        </p:txBody>
      </p:sp>
      <p:graphicFrame>
        <p:nvGraphicFramePr>
          <p:cNvPr id="6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1695858"/>
              </p:ext>
            </p:extLst>
          </p:nvPr>
        </p:nvGraphicFramePr>
        <p:xfrm>
          <a:off x="986693" y="1221723"/>
          <a:ext cx="7239000" cy="5007864"/>
        </p:xfrm>
        <a:graphic>
          <a:graphicData uri="http://schemas.openxmlformats.org/drawingml/2006/table">
            <a:tbl>
              <a:tblPr/>
              <a:tblGrid>
                <a:gridCol w="10479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1910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Tab Name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Allows You To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Info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Manage file information, such as properties, Visio version compatibility,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publishing options, and data connections for the current drawing.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New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Search for and select a template, and create a drawing.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Open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Navigate to the location of a Visio drawing and open it.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/>
                        </a:rPr>
                        <a:t>Save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Save an existing drawing.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4763941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/>
                        </a:rPr>
                        <a:t>Save As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Save a new drawing or save an existing drawing under a new name.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762923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/>
                        </a:rPr>
                        <a:t>Print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Set printing options, adjust page setup, and preview a print.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8851841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/>
                        </a:rPr>
                        <a:t>Share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Share your drawing over the cloud or as an email attachment.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999462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/>
                        </a:rPr>
                        <a:t>Export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Create a PDF/XPS document or change the drawing file type.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4284194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/>
                        </a:rPr>
                        <a:t>Close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Close the currently open file but leave Visio open.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16109397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/>
                        </a:rPr>
                        <a:t>Account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Select Office theme, sign in to Office, and view Visio product information.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5619919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/>
                        </a:rPr>
                        <a:t>Options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Access a rich palette of global Visio settings such as advanced interface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customization options.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422193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33602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98670" y="119259"/>
            <a:ext cx="7772400" cy="796097"/>
          </a:xfrm>
        </p:spPr>
        <p:txBody>
          <a:bodyPr/>
          <a:lstStyle/>
          <a:p>
            <a:r>
              <a:rPr lang="en-US" dirty="0"/>
              <a:t>Reflective Questions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might your experience in other Microsoft applications be applicable to Visio 2016? What aspects of Visio are similar to these applications? What differences do you see?</a:t>
            </a:r>
          </a:p>
          <a:p>
            <a:r>
              <a:rPr lang="en-US" dirty="0"/>
              <a:t>Can you think of any current or past tasks that Visio could help you perform, either at work or at home?</a:t>
            </a:r>
          </a:p>
        </p:txBody>
      </p:sp>
    </p:spTree>
    <p:extLst>
      <p:ext uri="{BB962C8B-B14F-4D97-AF65-F5344CB8AC3E}">
        <p14:creationId xmlns:p14="http://schemas.microsoft.com/office/powerpoint/2010/main" val="534458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Visio Drawing Interface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1418520" y="1190625"/>
            <a:ext cx="5439480" cy="4610240"/>
            <a:chOff x="1418520" y="1190625"/>
            <a:chExt cx="5439480" cy="461024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86000" y="1752600"/>
              <a:ext cx="4572000" cy="3556000"/>
            </a:xfrm>
            <a:prstGeom prst="rect">
              <a:avLst/>
            </a:prstGeom>
          </p:spPr>
        </p:pic>
        <p:sp>
          <p:nvSpPr>
            <p:cNvPr id="6" name="Rounded Rectangle 5"/>
            <p:cNvSpPr/>
            <p:nvPr/>
          </p:nvSpPr>
          <p:spPr>
            <a:xfrm>
              <a:off x="2286000" y="1200644"/>
              <a:ext cx="1219200" cy="373698"/>
            </a:xfrm>
            <a:prstGeom prst="roundRect">
              <a:avLst/>
            </a:prstGeom>
            <a:gradFill flip="none" rotWithShape="0">
              <a:gsLst>
                <a:gs pos="0">
                  <a:srgbClr val="FFFFFF">
                    <a:lumMod val="92000"/>
                  </a:srgbClr>
                </a:gs>
                <a:gs pos="100000">
                  <a:srgbClr val="FFFFFF"/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Quick Access Toolbar</a:t>
              </a: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4033837" y="5526228"/>
              <a:ext cx="1038225" cy="274637"/>
            </a:xfrm>
            <a:prstGeom prst="roundRect">
              <a:avLst/>
            </a:prstGeom>
            <a:gradFill flip="none" rotWithShape="0">
              <a:gsLst>
                <a:gs pos="0">
                  <a:srgbClr val="FFFFFF">
                    <a:lumMod val="92000"/>
                  </a:srgbClr>
                </a:gs>
                <a:gs pos="100000">
                  <a:srgbClr val="FFFFFF"/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Status Bar</a:t>
              </a:r>
            </a:p>
          </p:txBody>
        </p:sp>
        <p:sp>
          <p:nvSpPr>
            <p:cNvPr id="16" name="AutoShape 302"/>
            <p:cNvSpPr>
              <a:spLocks/>
            </p:cNvSpPr>
            <p:nvPr/>
          </p:nvSpPr>
          <p:spPr bwMode="auto">
            <a:xfrm flipH="1">
              <a:off x="2122608" y="2008364"/>
              <a:ext cx="211018" cy="740133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5196840" y="3064366"/>
              <a:ext cx="1341120" cy="255269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Drawing Page</a:t>
              </a:r>
            </a:p>
          </p:txBody>
        </p:sp>
        <p:sp>
          <p:nvSpPr>
            <p:cNvPr id="18" name="AutoShape 303"/>
            <p:cNvSpPr>
              <a:spLocks/>
            </p:cNvSpPr>
            <p:nvPr/>
          </p:nvSpPr>
          <p:spPr bwMode="auto">
            <a:xfrm rot="5400000" flipH="1" flipV="1">
              <a:off x="2832666" y="1146739"/>
              <a:ext cx="168733" cy="1023938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2809875" y="2792730"/>
              <a:ext cx="1314450" cy="255269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Shapes</a:t>
              </a:r>
              <a:r>
                <a:rPr kumimoji="0" lang="en-US" sz="1300" b="1" i="0" u="none" strike="noStrike" kern="0" cap="none" spc="0" normalizeH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 Window</a:t>
              </a:r>
              <a:endPara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20" name="AutoShape 303"/>
            <p:cNvSpPr>
              <a:spLocks/>
            </p:cNvSpPr>
            <p:nvPr/>
          </p:nvSpPr>
          <p:spPr bwMode="auto">
            <a:xfrm rot="5400000">
              <a:off x="4487632" y="3116492"/>
              <a:ext cx="168733" cy="4572000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Line 311"/>
            <p:cNvSpPr>
              <a:spLocks noChangeShapeType="1"/>
            </p:cNvSpPr>
            <p:nvPr/>
          </p:nvSpPr>
          <p:spPr bwMode="auto">
            <a:xfrm rot="10800000" flipH="1" flipV="1">
              <a:off x="4071936" y="1506777"/>
              <a:ext cx="1" cy="47823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Line 312"/>
            <p:cNvSpPr>
              <a:spLocks noChangeShapeType="1"/>
            </p:cNvSpPr>
            <p:nvPr/>
          </p:nvSpPr>
          <p:spPr bwMode="auto">
            <a:xfrm rot="5400000">
              <a:off x="3302795" y="1345632"/>
              <a:ext cx="607996" cy="93028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Line 316"/>
            <p:cNvSpPr>
              <a:spLocks noChangeShapeType="1"/>
            </p:cNvSpPr>
            <p:nvPr/>
          </p:nvSpPr>
          <p:spPr bwMode="auto">
            <a:xfrm rot="5400000">
              <a:off x="4703762" y="1616673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4522773" y="1196907"/>
              <a:ext cx="809625" cy="274637"/>
            </a:xfrm>
            <a:prstGeom prst="roundRect">
              <a:avLst/>
            </a:prstGeom>
            <a:gradFill flip="none" rotWithShape="0">
              <a:gsLst>
                <a:gs pos="0">
                  <a:srgbClr val="FFFFFF">
                    <a:lumMod val="92000"/>
                  </a:srgbClr>
                </a:gs>
                <a:gs pos="100000">
                  <a:srgbClr val="FFFFFF"/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Title Bar</a:t>
              </a:r>
            </a:p>
          </p:txBody>
        </p:sp>
        <p:sp>
          <p:nvSpPr>
            <p:cNvPr id="26" name="Line 316"/>
            <p:cNvSpPr>
              <a:spLocks noChangeShapeType="1"/>
            </p:cNvSpPr>
            <p:nvPr/>
          </p:nvSpPr>
          <p:spPr bwMode="auto">
            <a:xfrm rot="5400000" flipV="1">
              <a:off x="5849110" y="1559295"/>
              <a:ext cx="460442" cy="4905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3624392" y="1190625"/>
              <a:ext cx="797383" cy="274637"/>
            </a:xfrm>
            <a:prstGeom prst="roundRect">
              <a:avLst/>
            </a:prstGeom>
            <a:gradFill flip="none" rotWithShape="0">
              <a:gsLst>
                <a:gs pos="0">
                  <a:srgbClr val="FFFFFF">
                    <a:lumMod val="92000"/>
                  </a:srgbClr>
                </a:gs>
                <a:gs pos="100000">
                  <a:srgbClr val="FFFFFF"/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Tabs</a:t>
              </a: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83226" y="1205798"/>
              <a:ext cx="702473" cy="383638"/>
            </a:xfrm>
            <a:prstGeom prst="roundRect">
              <a:avLst/>
            </a:prstGeom>
            <a:gradFill flip="none" rotWithShape="0">
              <a:gsLst>
                <a:gs pos="0">
                  <a:srgbClr val="FFFFFF">
                    <a:lumMod val="92000"/>
                  </a:srgbClr>
                </a:gs>
                <a:gs pos="100000">
                  <a:srgbClr val="FFFFFF"/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Sign in Link</a:t>
              </a:r>
            </a:p>
          </p:txBody>
        </p:sp>
        <p:sp>
          <p:nvSpPr>
            <p:cNvPr id="31" name="Line 316"/>
            <p:cNvSpPr>
              <a:spLocks noChangeShapeType="1"/>
            </p:cNvSpPr>
            <p:nvPr/>
          </p:nvSpPr>
          <p:spPr bwMode="auto">
            <a:xfrm rot="5400000">
              <a:off x="6446838" y="1564852"/>
              <a:ext cx="4984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6150367" y="1206469"/>
              <a:ext cx="702473" cy="383638"/>
            </a:xfrm>
            <a:prstGeom prst="roundRect">
              <a:avLst/>
            </a:prstGeom>
            <a:gradFill flip="none" rotWithShape="0">
              <a:gsLst>
                <a:gs pos="0">
                  <a:srgbClr val="FFFFFF">
                    <a:lumMod val="92000"/>
                  </a:srgbClr>
                </a:gs>
                <a:gs pos="100000">
                  <a:srgbClr val="FFFFFF"/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Close Button</a:t>
              </a: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1418520" y="2241111"/>
              <a:ext cx="704088" cy="274637"/>
            </a:xfrm>
            <a:prstGeom prst="roundRect">
              <a:avLst/>
            </a:prstGeom>
            <a:gradFill flip="none" rotWithShape="0">
              <a:gsLst>
                <a:gs pos="0">
                  <a:srgbClr val="FFFFFF">
                    <a:lumMod val="92000"/>
                  </a:srgbClr>
                </a:gs>
                <a:gs pos="100000">
                  <a:srgbClr val="FFFFFF"/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Ribbon</a:t>
              </a:r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5183343" y="2773998"/>
              <a:ext cx="1341120" cy="255269"/>
            </a:xfrm>
            <a:prstGeom prst="roundRect">
              <a:avLst/>
            </a:prstGeom>
            <a:solidFill>
              <a:srgbClr val="009DDC"/>
            </a:solidFill>
            <a:ln w="25400" cap="flat" cmpd="sng" algn="ctr">
              <a:noFill/>
              <a:prstDash val="solid"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Tell me Text Box</a:t>
              </a:r>
            </a:p>
          </p:txBody>
        </p:sp>
      </p:grpSp>
      <p:sp>
        <p:nvSpPr>
          <p:cNvPr id="33" name="Line 314"/>
          <p:cNvSpPr>
            <a:spLocks noChangeShapeType="1"/>
          </p:cNvSpPr>
          <p:nvPr/>
        </p:nvSpPr>
        <p:spPr bwMode="auto">
          <a:xfrm rot="16200000" flipV="1">
            <a:off x="5697396" y="2451594"/>
            <a:ext cx="644807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684209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Visio Ribbon Tabs</a:t>
            </a:r>
          </a:p>
        </p:txBody>
      </p:sp>
      <p:graphicFrame>
        <p:nvGraphicFramePr>
          <p:cNvPr id="6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7507776"/>
              </p:ext>
            </p:extLst>
          </p:nvPr>
        </p:nvGraphicFramePr>
        <p:xfrm>
          <a:off x="952500" y="1380744"/>
          <a:ext cx="7239000" cy="4840224"/>
        </p:xfrm>
        <a:graphic>
          <a:graphicData uri="http://schemas.openxmlformats.org/drawingml/2006/table">
            <a:tbl>
              <a:tblPr/>
              <a:tblGrid>
                <a:gridCol w="11811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0579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Tab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File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Allows you to access the Backstage view for whole document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commands and global program settings.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Home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Contains the most frequently used commands, and the command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groups related to text parameters, tools, shape styles, shape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arrangement, and shape modification.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Insert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Contains commands for inserting illustrations, groupings, callouts,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connectors, links, and text elements.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Design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Provides access to commands for defining the look of the document.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01900289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Data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Contains commands for managing external databases or spreadsheet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data represented by shapes.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9010115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Process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Provides commands used in complex process diagrams.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9893868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Review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Contains commands used for proofing, language selection,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commenting.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2143653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View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Contains commands to control the screen display, including gridlines,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task panes, zoom, visual aids, and macros.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236660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5968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Drawing Components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143001"/>
            <a:ext cx="3657600" cy="21772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8605" y="3352265"/>
            <a:ext cx="5933600" cy="3093205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762000" y="3432749"/>
            <a:ext cx="1097280" cy="274637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Template</a:t>
            </a:r>
          </a:p>
        </p:txBody>
      </p:sp>
      <p:grpSp>
        <p:nvGrpSpPr>
          <p:cNvPr id="10" name="Group 328"/>
          <p:cNvGrpSpPr>
            <a:grpSpLocks/>
          </p:cNvGrpSpPr>
          <p:nvPr/>
        </p:nvGrpSpPr>
        <p:grpSpPr bwMode="auto">
          <a:xfrm rot="10800000">
            <a:off x="7479395" y="3217923"/>
            <a:ext cx="746297" cy="1884937"/>
            <a:chOff x="3353" y="2605"/>
            <a:chExt cx="257" cy="257"/>
          </a:xfrm>
        </p:grpSpPr>
        <p:sp>
          <p:nvSpPr>
            <p:cNvPr id="11" name="Line 329"/>
            <p:cNvSpPr>
              <a:spLocks noChangeShapeType="1"/>
            </p:cNvSpPr>
            <p:nvPr/>
          </p:nvSpPr>
          <p:spPr bwMode="auto">
            <a:xfrm flipV="1">
              <a:off x="3359" y="2605"/>
              <a:ext cx="0" cy="25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Line 330"/>
            <p:cNvSpPr>
              <a:spLocks noChangeShapeType="1"/>
            </p:cNvSpPr>
            <p:nvPr/>
          </p:nvSpPr>
          <p:spPr bwMode="auto">
            <a:xfrm rot="16200000" flipV="1">
              <a:off x="3482" y="2476"/>
              <a:ext cx="0" cy="25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3" name="Line 313"/>
          <p:cNvSpPr>
            <a:spLocks noChangeShapeType="1"/>
          </p:cNvSpPr>
          <p:nvPr/>
        </p:nvSpPr>
        <p:spPr bwMode="auto">
          <a:xfrm rot="10800000" flipV="1">
            <a:off x="6927985" y="3033342"/>
            <a:ext cx="1057086" cy="129359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546786" y="2926096"/>
            <a:ext cx="1005840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Connectors</a:t>
            </a:r>
          </a:p>
        </p:txBody>
      </p:sp>
      <p:sp>
        <p:nvSpPr>
          <p:cNvPr id="15" name="Line 312"/>
          <p:cNvSpPr>
            <a:spLocks noChangeShapeType="1"/>
          </p:cNvSpPr>
          <p:nvPr/>
        </p:nvSpPr>
        <p:spPr bwMode="auto">
          <a:xfrm rot="5400000" flipH="1" flipV="1">
            <a:off x="5936562" y="3711679"/>
            <a:ext cx="213519" cy="41016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Line 316"/>
          <p:cNvSpPr>
            <a:spLocks noChangeShapeType="1"/>
          </p:cNvSpPr>
          <p:nvPr/>
        </p:nvSpPr>
        <p:spPr bwMode="auto">
          <a:xfrm rot="5400000" flipV="1">
            <a:off x="4699091" y="3840709"/>
            <a:ext cx="1615494" cy="76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125459" y="2848760"/>
            <a:ext cx="731520" cy="274638"/>
          </a:xfrm>
          <a:prstGeom prst="roundRect">
            <a:avLst/>
          </a:prstGeom>
          <a:solidFill>
            <a:srgbClr val="009DDC"/>
          </a:soli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Shapes</a:t>
            </a:r>
          </a:p>
        </p:txBody>
      </p:sp>
    </p:spTree>
    <p:extLst>
      <p:ext uri="{BB962C8B-B14F-4D97-AF65-F5344CB8AC3E}">
        <p14:creationId xmlns:p14="http://schemas.microsoft.com/office/powerpoint/2010/main" val="2717853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Shapes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4857" y="1990905"/>
            <a:ext cx="2314286" cy="28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151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Connectors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4381" y="1838524"/>
            <a:ext cx="2295238" cy="318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3666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Shapes Stencil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309858" y="2686143"/>
            <a:ext cx="4524285" cy="1485714"/>
            <a:chOff x="762000" y="2686143"/>
            <a:chExt cx="4524285" cy="148571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57714" y="2829000"/>
              <a:ext cx="1428571" cy="12000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2000" y="2686143"/>
              <a:ext cx="2390476" cy="1485714"/>
            </a:xfrm>
            <a:prstGeom prst="rect">
              <a:avLst/>
            </a:prstGeom>
          </p:spPr>
        </p:pic>
        <p:sp>
          <p:nvSpPr>
            <p:cNvPr id="7" name="AutoShape 302"/>
            <p:cNvSpPr>
              <a:spLocks/>
            </p:cNvSpPr>
            <p:nvPr/>
          </p:nvSpPr>
          <p:spPr bwMode="auto">
            <a:xfrm>
              <a:off x="3152476" y="3048000"/>
              <a:ext cx="222410" cy="757201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9" name="Line 315"/>
          <p:cNvSpPr>
            <a:spLocks noChangeShapeType="1"/>
          </p:cNvSpPr>
          <p:nvPr/>
        </p:nvSpPr>
        <p:spPr bwMode="auto">
          <a:xfrm>
            <a:off x="4945332" y="3415937"/>
            <a:ext cx="4984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Line 314"/>
          <p:cNvSpPr>
            <a:spLocks noChangeShapeType="1"/>
          </p:cNvSpPr>
          <p:nvPr/>
        </p:nvSpPr>
        <p:spPr bwMode="auto">
          <a:xfrm rot="16200000" flipV="1">
            <a:off x="5316396" y="4253537"/>
            <a:ext cx="644807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029200" y="4253538"/>
            <a:ext cx="1173256" cy="362399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Quick Shapes Mini Toolbar</a:t>
            </a:r>
          </a:p>
        </p:txBody>
      </p:sp>
      <p:sp>
        <p:nvSpPr>
          <p:cNvPr id="8" name="Rectangle 7"/>
          <p:cNvSpPr/>
          <p:nvPr/>
        </p:nvSpPr>
        <p:spPr>
          <a:xfrm>
            <a:off x="6172200" y="2905200"/>
            <a:ext cx="182880" cy="15544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791200" y="3426600"/>
            <a:ext cx="152400" cy="1548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598920" y="3426600"/>
            <a:ext cx="182880" cy="15544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5" name="Line 315"/>
          <p:cNvSpPr>
            <a:spLocks noChangeShapeType="1"/>
          </p:cNvSpPr>
          <p:nvPr/>
        </p:nvSpPr>
        <p:spPr bwMode="auto">
          <a:xfrm>
            <a:off x="6248400" y="2256916"/>
            <a:ext cx="0" cy="648284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172200" y="3742800"/>
            <a:ext cx="182880" cy="15544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562599" y="2047013"/>
            <a:ext cx="1257985" cy="383751"/>
          </a:xfrm>
          <a:prstGeom prst="roundRect">
            <a:avLst/>
          </a:prstGeom>
          <a:gradFill flip="none" rotWithShape="0">
            <a:gsLst>
              <a:gs pos="0">
                <a:srgbClr val="FFFFFF">
                  <a:lumMod val="92000"/>
                </a:srgbClr>
              </a:gs>
              <a:gs pos="100000">
                <a:srgbClr val="FFFFFF"/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Auto Shape Arrows</a:t>
            </a:r>
          </a:p>
        </p:txBody>
      </p:sp>
      <p:sp>
        <p:nvSpPr>
          <p:cNvPr id="17" name="Line 315"/>
          <p:cNvSpPr>
            <a:spLocks noChangeShapeType="1"/>
          </p:cNvSpPr>
          <p:nvPr/>
        </p:nvSpPr>
        <p:spPr bwMode="auto">
          <a:xfrm>
            <a:off x="6248399" y="2428516"/>
            <a:ext cx="460241" cy="987421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945499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Tools Group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851660" y="2005065"/>
            <a:ext cx="5440680" cy="2847870"/>
            <a:chOff x="1614199" y="1600200"/>
            <a:chExt cx="5440680" cy="284787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48218" y="3581403"/>
              <a:ext cx="1304762" cy="866667"/>
            </a:xfrm>
            <a:prstGeom prst="rect">
              <a:avLst/>
            </a:prstGeom>
          </p:spPr>
        </p:pic>
        <p:sp>
          <p:nvSpPr>
            <p:cNvPr id="7" name="Line 316"/>
            <p:cNvSpPr>
              <a:spLocks noChangeShapeType="1"/>
            </p:cNvSpPr>
            <p:nvPr/>
          </p:nvSpPr>
          <p:spPr bwMode="auto">
            <a:xfrm rot="5400000">
              <a:off x="5029199" y="2286003"/>
              <a:ext cx="1066801" cy="15240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14199" y="1600200"/>
              <a:ext cx="5440680" cy="1010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7552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Zoom and Pan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1828800"/>
            <a:ext cx="5447619" cy="238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429273"/>
      </p:ext>
    </p:extLst>
  </p:cSld>
  <p:clrMapOvr>
    <a:masterClrMapping/>
  </p:clrMapOvr>
</p:sld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O Visuals Template 3_0.potx" id="{A8668A79-81EE-4243-8359-AAA41D624B22}" vid="{0CFEE09C-C1E5-4BE2-A54B-E6540CA8EB4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 Visuals Template 3_0</Template>
  <TotalTime>631</TotalTime>
  <Words>445</Words>
  <Application>Microsoft Office PowerPoint</Application>
  <PresentationFormat>On-screen Show (4:3)</PresentationFormat>
  <Paragraphs>95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Myriad Pro</vt:lpstr>
      <vt:lpstr>LO Choice</vt:lpstr>
      <vt:lpstr>Getting Started with Visio 2016</vt:lpstr>
      <vt:lpstr>The Visio Drawing Interface</vt:lpstr>
      <vt:lpstr>Visio Ribbon Tabs</vt:lpstr>
      <vt:lpstr>Key Drawing Components</vt:lpstr>
      <vt:lpstr>Shapes</vt:lpstr>
      <vt:lpstr>Connectors</vt:lpstr>
      <vt:lpstr>Quick Shapes Stencil</vt:lpstr>
      <vt:lpstr>The Tools Group</vt:lpstr>
      <vt:lpstr>Zoom and Pan</vt:lpstr>
      <vt:lpstr>The Tell Me Feature</vt:lpstr>
      <vt:lpstr>Components of the Backstage View</vt:lpstr>
      <vt:lpstr>Reflective Questions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Jack Fuller</dc:creator>
  <cp:lastModifiedBy>C A</cp:lastModifiedBy>
  <cp:revision>52</cp:revision>
  <dcterms:created xsi:type="dcterms:W3CDTF">2016-01-19T05:16:00Z</dcterms:created>
  <dcterms:modified xsi:type="dcterms:W3CDTF">2016-02-23T17:51:14Z</dcterms:modified>
</cp:coreProperties>
</file>