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4"/>
  </p:sldMasterIdLst>
  <p:notesMasterIdLst>
    <p:notesMasterId r:id="rId12"/>
  </p:notesMasterIdLst>
  <p:sldIdLst>
    <p:sldId id="259" r:id="rId5"/>
    <p:sldId id="257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F78D-505C-4E68-94C1-656AA94FA322}" type="datetimeFigureOut">
              <a:rPr lang="en-US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FC6F-CD01-49EA-A86C-FE50135DA1A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FC6F-CD01-49EA-A86C-FE50135DA1A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FC6F-CD01-49EA-A86C-FE50135DA1A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1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DFC6F-CD01-49EA-A86C-FE50135DA1A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58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71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8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75642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725896"/>
            <a:ext cx="9603275" cy="3740450"/>
          </a:xfrm>
        </p:spPr>
        <p:txBody>
          <a:bodyPr anchor="t"/>
          <a:lstStyle>
            <a:lvl1pPr>
              <a:buClr>
                <a:srgbClr val="0556A5"/>
              </a:buClr>
              <a:defRPr/>
            </a:lvl1pPr>
            <a:lvl2pPr>
              <a:buClr>
                <a:srgbClr val="0556A5"/>
              </a:buClr>
              <a:defRPr/>
            </a:lvl2pPr>
            <a:lvl3pPr>
              <a:buClr>
                <a:srgbClr val="0556A5"/>
              </a:buClr>
              <a:defRPr/>
            </a:lvl3pPr>
            <a:lvl4pPr>
              <a:buClr>
                <a:srgbClr val="0556A5"/>
              </a:buClr>
              <a:defRPr/>
            </a:lvl4pPr>
            <a:lvl5pPr>
              <a:buClr>
                <a:srgbClr val="0556A5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556A5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588474"/>
            <a:ext cx="9607522" cy="0"/>
          </a:xfrm>
          <a:prstGeom prst="line">
            <a:avLst/>
          </a:prstGeom>
          <a:ln w="31750">
            <a:solidFill>
              <a:srgbClr val="0556A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5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8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2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0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83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nowledgewav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/>
              <a:t>What is Training-as-a-Service?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KnowledgeWave is an online training portal available to your customers 24/7/365.</a:t>
            </a:r>
          </a:p>
          <a:p>
            <a:pPr lvl="1"/>
            <a:r>
              <a:rPr lang="en-US"/>
              <a:t>End user software training for popular apps (</a:t>
            </a:r>
            <a:r>
              <a:rPr lang="en-US" err="1"/>
              <a:t>eg</a:t>
            </a:r>
            <a:r>
              <a:rPr lang="en-US"/>
              <a:t> Microsoft Office,  Adobe, Quick Books)</a:t>
            </a:r>
          </a:p>
          <a:p>
            <a:pPr lvl="1"/>
            <a:r>
              <a:rPr lang="en-US"/>
              <a:t>Over 2,000 video assets ranging from a few minutes to 90 minutes in length</a:t>
            </a:r>
          </a:p>
          <a:p>
            <a:pPr lvl="1"/>
            <a:r>
              <a:rPr lang="en-US"/>
              <a:t>Free members-only webinars each month to increase engagement</a:t>
            </a:r>
          </a:p>
          <a:p>
            <a:pPr lvl="1"/>
            <a:r>
              <a:rPr lang="en-US"/>
              <a:t>Discounts for in-depth online classes</a:t>
            </a:r>
          </a:p>
          <a:p>
            <a:r>
              <a:rPr lang="en-US"/>
              <a:t>Analytics portal</a:t>
            </a:r>
          </a:p>
          <a:p>
            <a:pPr lvl="1"/>
            <a:r>
              <a:rPr lang="en-US"/>
              <a:t>Show the value and ROI you are providing to your customer</a:t>
            </a:r>
          </a:p>
          <a:p>
            <a:pPr lvl="1"/>
            <a:r>
              <a:rPr lang="en-US"/>
              <a:t>Another talking point for your ongoing customer meetings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58000-5ED2-4373-A010-F3C3BDC47A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/>
              <a:t>Why is training important to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4"/>
            <a:ext cx="9035446" cy="3450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Generate recurring revenue</a:t>
            </a:r>
          </a:p>
          <a:p>
            <a:pPr lvl="1">
              <a:lnSpc>
                <a:spcPct val="100000"/>
              </a:lnSpc>
            </a:pPr>
            <a:r>
              <a:rPr lang="en-US"/>
              <a:t>Every sale provides a steady source of recurring revenue</a:t>
            </a:r>
          </a:p>
          <a:p>
            <a:pPr>
              <a:lnSpc>
                <a:spcPct val="100000"/>
              </a:lnSpc>
            </a:pPr>
            <a:r>
              <a:rPr lang="en-US"/>
              <a:t>Increase client loyalty and retention</a:t>
            </a:r>
          </a:p>
          <a:p>
            <a:pPr lvl="1">
              <a:lnSpc>
                <a:spcPct val="100000"/>
              </a:lnSpc>
            </a:pPr>
            <a:r>
              <a:rPr lang="en-US"/>
              <a:t>Offering training can be a differentiator</a:t>
            </a:r>
          </a:p>
          <a:p>
            <a:pPr lvl="1">
              <a:lnSpc>
                <a:spcPct val="100000"/>
              </a:lnSpc>
            </a:pPr>
            <a:r>
              <a:rPr lang="en-US"/>
              <a:t>Increases touch points within your customer's organization (not just IT staff)</a:t>
            </a:r>
          </a:p>
          <a:p>
            <a:pPr>
              <a:lnSpc>
                <a:spcPct val="100000"/>
              </a:lnSpc>
            </a:pPr>
            <a:r>
              <a:rPr lang="en-US"/>
              <a:t>More successful rollouts</a:t>
            </a:r>
          </a:p>
          <a:p>
            <a:pPr lvl="1">
              <a:lnSpc>
                <a:spcPct val="100000"/>
              </a:lnSpc>
            </a:pPr>
            <a:r>
              <a:rPr lang="en-US" sz="1900"/>
              <a:t>Training makes the user experience smoother with a roll out</a:t>
            </a:r>
          </a:p>
          <a:p>
            <a:pPr lvl="1">
              <a:lnSpc>
                <a:spcPct val="100000"/>
              </a:lnSpc>
            </a:pPr>
            <a:r>
              <a:rPr lang="en-US" sz="1900"/>
              <a:t>Fewer service calls to your help desk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56B5073-BC8B-4E89-BFE3-06CAD2BBF4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1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promote training successfully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/>
              <a:t>Explain the value</a:t>
            </a:r>
          </a:p>
          <a:p>
            <a:pPr lvl="1"/>
            <a:r>
              <a:rPr lang="en-US" sz="1900"/>
              <a:t>Higher team member productivity</a:t>
            </a:r>
          </a:p>
          <a:p>
            <a:pPr lvl="1"/>
            <a:r>
              <a:rPr lang="en-US" sz="1900"/>
              <a:t>Less employee frustration, more efficient use of technology</a:t>
            </a:r>
          </a:p>
          <a:p>
            <a:pPr lvl="1"/>
            <a:r>
              <a:rPr lang="en-US" sz="1900"/>
              <a:t>Fewer “How do I do this?” disruptions</a:t>
            </a:r>
          </a:p>
          <a:p>
            <a:r>
              <a:rPr lang="en-US" sz="2200"/>
              <a:t>Show the system</a:t>
            </a:r>
          </a:p>
          <a:p>
            <a:pPr lvl="1"/>
            <a:r>
              <a:rPr lang="en-US" sz="1900"/>
              <a:t>Unique blended learning platform combines video training with live training for best results</a:t>
            </a:r>
          </a:p>
          <a:p>
            <a:pPr lvl="1"/>
            <a:r>
              <a:rPr lang="en-US" sz="1900"/>
              <a:t>We can partner with you to provide a demo</a:t>
            </a:r>
          </a:p>
          <a:p>
            <a:r>
              <a:rPr lang="en-US" sz="2200"/>
              <a:t>Be part of a proactive solution</a:t>
            </a:r>
          </a:p>
          <a:p>
            <a:pPr lvl="1"/>
            <a:r>
              <a:rPr lang="en-US" sz="1900"/>
              <a:t>Show your customers you are forward thinking</a:t>
            </a:r>
          </a:p>
          <a:p>
            <a:r>
              <a:rPr lang="en-US" sz="2200"/>
              <a:t>Simple sign up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C2C28-B3CD-4B97-A34B-CA7AB215C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0ED86E-A8D3-40E5-976A-50EF17B4D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85" r="51324" b="18296"/>
          <a:stretch/>
        </p:blipFill>
        <p:spPr>
          <a:xfrm>
            <a:off x="41832" y="9525"/>
            <a:ext cx="12110997" cy="6038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88D3A-A1EC-43A4-8B41-B4B2CBAB4D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0C9177-DDF3-4B9B-92EA-E2F1857A8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0" r="51250" b="17720"/>
          <a:stretch/>
        </p:blipFill>
        <p:spPr>
          <a:xfrm>
            <a:off x="77048" y="9525"/>
            <a:ext cx="12044891" cy="602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52255-96F2-4EF1-BB7B-B8E08FFE1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0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94D3D6-83A8-440A-A7A6-871189D1B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35" r="52143" b="17757"/>
          <a:stretch/>
        </p:blipFill>
        <p:spPr>
          <a:xfrm>
            <a:off x="190208" y="19050"/>
            <a:ext cx="11803172" cy="604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504D87-7B55-4CCA-8E25-4CE03380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A45D-9ECB-4A62-B06C-460D25AF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1A803-18DB-4DE2-94B3-3C72BB3DF7B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>
              <a:buNone/>
            </a:pPr>
            <a:r>
              <a:rPr lang="en-US" sz="3200">
                <a:solidFill>
                  <a:srgbClr val="0556A5"/>
                </a:solidFill>
                <a:hlinkClick r:id="rId2"/>
              </a:rPr>
              <a:t>www.KnowledgeWave.com</a:t>
            </a:r>
            <a:endParaRPr lang="en-US" sz="3200">
              <a:solidFill>
                <a:srgbClr val="0556A5"/>
              </a:solidFill>
            </a:endParaRPr>
          </a:p>
          <a:p>
            <a:pPr algn="ctr"/>
            <a:endParaRPr lang="en-US" sz="3200"/>
          </a:p>
          <a:p>
            <a:pPr marL="0" indent="0" algn="ctr">
              <a:buNone/>
            </a:pPr>
            <a:r>
              <a:rPr lang="en-US" sz="3200"/>
              <a:t>800-831-8449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5A82A-9775-4A35-8496-52AAAC09CD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/>
          <a:stretch/>
        </p:blipFill>
        <p:spPr>
          <a:xfrm>
            <a:off x="8206699" y="6124575"/>
            <a:ext cx="3985301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141EE896E8BD4C8DD85039D8D461D9" ma:contentTypeVersion="2" ma:contentTypeDescription="Create a new document." ma:contentTypeScope="" ma:versionID="6a4447207a31e73136bc92461240e7e9">
  <xsd:schema xmlns:xsd="http://www.w3.org/2001/XMLSchema" xmlns:xs="http://www.w3.org/2001/XMLSchema" xmlns:p="http://schemas.microsoft.com/office/2006/metadata/properties" xmlns:ns2="10297cfd-752a-4f23-8d79-370d90c402a5" targetNamespace="http://schemas.microsoft.com/office/2006/metadata/properties" ma:root="true" ma:fieldsID="a54f774a9f82eb0e5ee06184824d0a55" ns2:_="">
    <xsd:import namespace="10297cfd-752a-4f23-8d79-370d90c402a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97cfd-752a-4f23-8d79-370d90c402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B1564B-B8C1-44B2-A033-AD709721A4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297cfd-752a-4f23-8d79-370d90c40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0A2859-3FDA-4344-9097-122BF4B1F6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0297cfd-752a-4f23-8d79-370d90c4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EFE557-55E9-4D8B-9488-F5BF194AE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What is Training-as-a-Service?</vt:lpstr>
      <vt:lpstr>Why is training important to you?</vt:lpstr>
      <vt:lpstr>How to promote training successfully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Training-as-a-Service?</dc:title>
  <cp:revision>1</cp:revision>
  <dcterms:modified xsi:type="dcterms:W3CDTF">2017-06-02T12:35:17Z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0x01010060141EE896E8BD4C8DD85039D8D461D9</vt:lpwstr>
  </property>
</Properties>
</file>